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4"/>
  </p:sldMasterIdLst>
  <p:notesMasterIdLst>
    <p:notesMasterId r:id="rId10"/>
  </p:notesMasterIdLst>
  <p:sldIdLst>
    <p:sldId id="296" r:id="rId5"/>
    <p:sldId id="283" r:id="rId6"/>
    <p:sldId id="278" r:id="rId7"/>
    <p:sldId id="279" r:id="rId8"/>
    <p:sldId id="297" r:id="rId9"/>
  </p:sldIdLst>
  <p:sldSz cx="12192000" cy="6858000"/>
  <p:notesSz cx="6858000" cy="9144000"/>
  <p:custDataLst>
    <p:tags r:id="rId11"/>
  </p:custDataLst>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itra Kalluri" initials="CK" lastIdx="1" clrIdx="0">
    <p:extLst>
      <p:ext uri="{19B8F6BF-5375-455C-9EA6-DF929625EA0E}">
        <p15:presenceInfo xmlns:p15="http://schemas.microsoft.com/office/powerpoint/2012/main" userId="S::chitrak@mathworks.com::5745072e-5f39-4411-8723-d8d5a613838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CE4F0"/>
          </a:solidFill>
        </a:fill>
      </a:tcStyle>
    </a:wholeTbl>
    <a:band2H>
      <a:tcTxStyle/>
      <a:tcStyle>
        <a:tcBdr/>
        <a:fill>
          <a:solidFill>
            <a:srgbClr val="EEF2F8"/>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3D5CB"/>
          </a:solidFill>
        </a:fill>
      </a:tcStyle>
    </a:wholeTbl>
    <a:band2H>
      <a:tcTxStyle/>
      <a:tcStyle>
        <a:tcBdr/>
        <a:fill>
          <a:solidFill>
            <a:srgbClr val="EAEBE7"/>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5F2DF"/>
          </a:solidFill>
        </a:fill>
      </a:tcStyle>
    </a:wholeTbl>
    <a:band2H>
      <a:tcTxStyle/>
      <a:tcStyle>
        <a:tcBdr/>
        <a:fill>
          <a:solidFill>
            <a:srgbClr val="FAF9EF"/>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rial"/>
          <a:ea typeface="Arial"/>
          <a:cs typeface="Arial"/>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
          <a:latin typeface="Arial"/>
          <a:ea typeface="Arial"/>
          <a:cs typeface="Arial"/>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rial"/>
          <a:ea typeface="Arial"/>
          <a:cs typeface="Arial"/>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rial"/>
          <a:ea typeface="Arial"/>
          <a:cs typeface="Arial"/>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rial"/>
          <a:ea typeface="Arial"/>
          <a:cs typeface="Arial"/>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rial"/>
          <a:ea typeface="Arial"/>
          <a:cs typeface="Arial"/>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rial"/>
          <a:ea typeface="Arial"/>
          <a:cs typeface="Arial"/>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7547" autoAdjust="0"/>
  </p:normalViewPr>
  <p:slideViewPr>
    <p:cSldViewPr snapToGrid="0">
      <p:cViewPr varScale="1">
        <p:scale>
          <a:sx n="53" d="100"/>
          <a:sy n="53" d="100"/>
        </p:scale>
        <p:origin x="174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17"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tags" Target="tags/tag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rnie Berlin" userId="f0a73d0f-34a7-440e-8de1-69d182b5a6e4" providerId="ADAL" clId="{EBEC83F0-9653-48CC-9DEE-9F88B58AE8AF}"/>
    <pc:docChg chg="delSld">
      <pc:chgData name="Arnie Berlin" userId="f0a73d0f-34a7-440e-8de1-69d182b5a6e4" providerId="ADAL" clId="{EBEC83F0-9653-48CC-9DEE-9F88B58AE8AF}" dt="2021-04-15T18:35:42.079" v="1" actId="47"/>
      <pc:docMkLst>
        <pc:docMk/>
      </pc:docMkLst>
      <pc:sldChg chg="del">
        <pc:chgData name="Arnie Berlin" userId="f0a73d0f-34a7-440e-8de1-69d182b5a6e4" providerId="ADAL" clId="{EBEC83F0-9653-48CC-9DEE-9F88B58AE8AF}" dt="2021-04-15T18:35:12.333" v="0" actId="47"/>
        <pc:sldMkLst>
          <pc:docMk/>
          <pc:sldMk cId="0" sldId="256"/>
        </pc:sldMkLst>
      </pc:sldChg>
      <pc:sldChg chg="del">
        <pc:chgData name="Arnie Berlin" userId="f0a73d0f-34a7-440e-8de1-69d182b5a6e4" providerId="ADAL" clId="{EBEC83F0-9653-48CC-9DEE-9F88B58AE8AF}" dt="2021-04-15T18:35:12.333" v="0" actId="47"/>
        <pc:sldMkLst>
          <pc:docMk/>
          <pc:sldMk cId="3055956894" sldId="268"/>
        </pc:sldMkLst>
      </pc:sldChg>
      <pc:sldChg chg="del">
        <pc:chgData name="Arnie Berlin" userId="f0a73d0f-34a7-440e-8de1-69d182b5a6e4" providerId="ADAL" clId="{EBEC83F0-9653-48CC-9DEE-9F88B58AE8AF}" dt="2021-04-15T18:35:42.079" v="1" actId="47"/>
        <pc:sldMkLst>
          <pc:docMk/>
          <pc:sldMk cId="3873820176" sldId="270"/>
        </pc:sldMkLst>
      </pc:sldChg>
      <pc:sldChg chg="del">
        <pc:chgData name="Arnie Berlin" userId="f0a73d0f-34a7-440e-8de1-69d182b5a6e4" providerId="ADAL" clId="{EBEC83F0-9653-48CC-9DEE-9F88B58AE8AF}" dt="2021-04-15T18:35:12.333" v="0" actId="47"/>
        <pc:sldMkLst>
          <pc:docMk/>
          <pc:sldMk cId="3904032382" sldId="272"/>
        </pc:sldMkLst>
      </pc:sldChg>
      <pc:sldChg chg="del">
        <pc:chgData name="Arnie Berlin" userId="f0a73d0f-34a7-440e-8de1-69d182b5a6e4" providerId="ADAL" clId="{EBEC83F0-9653-48CC-9DEE-9F88B58AE8AF}" dt="2021-04-15T18:35:12.333" v="0" actId="47"/>
        <pc:sldMkLst>
          <pc:docMk/>
          <pc:sldMk cId="202699141" sldId="273"/>
        </pc:sldMkLst>
      </pc:sldChg>
      <pc:sldChg chg="del">
        <pc:chgData name="Arnie Berlin" userId="f0a73d0f-34a7-440e-8de1-69d182b5a6e4" providerId="ADAL" clId="{EBEC83F0-9653-48CC-9DEE-9F88B58AE8AF}" dt="2021-04-15T18:35:12.333" v="0" actId="47"/>
        <pc:sldMkLst>
          <pc:docMk/>
          <pc:sldMk cId="881491358" sldId="282"/>
        </pc:sldMkLst>
      </pc:sldChg>
      <pc:sldChg chg="del">
        <pc:chgData name="Arnie Berlin" userId="f0a73d0f-34a7-440e-8de1-69d182b5a6e4" providerId="ADAL" clId="{EBEC83F0-9653-48CC-9DEE-9F88B58AE8AF}" dt="2021-04-15T18:35:12.333" v="0" actId="47"/>
        <pc:sldMkLst>
          <pc:docMk/>
          <pc:sldMk cId="3394392361" sldId="284"/>
        </pc:sldMkLst>
      </pc:sldChg>
      <pc:sldChg chg="del">
        <pc:chgData name="Arnie Berlin" userId="f0a73d0f-34a7-440e-8de1-69d182b5a6e4" providerId="ADAL" clId="{EBEC83F0-9653-48CC-9DEE-9F88B58AE8AF}" dt="2021-04-15T18:35:12.333" v="0" actId="47"/>
        <pc:sldMkLst>
          <pc:docMk/>
          <pc:sldMk cId="3557793825" sldId="287"/>
        </pc:sldMkLst>
      </pc:sldChg>
      <pc:sldChg chg="del">
        <pc:chgData name="Arnie Berlin" userId="f0a73d0f-34a7-440e-8de1-69d182b5a6e4" providerId="ADAL" clId="{EBEC83F0-9653-48CC-9DEE-9F88B58AE8AF}" dt="2021-04-15T18:35:12.333" v="0" actId="47"/>
        <pc:sldMkLst>
          <pc:docMk/>
          <pc:sldMk cId="168293869" sldId="288"/>
        </pc:sldMkLst>
      </pc:sldChg>
      <pc:sldChg chg="del">
        <pc:chgData name="Arnie Berlin" userId="f0a73d0f-34a7-440e-8de1-69d182b5a6e4" providerId="ADAL" clId="{EBEC83F0-9653-48CC-9DEE-9F88B58AE8AF}" dt="2021-04-15T18:35:42.079" v="1" actId="47"/>
        <pc:sldMkLst>
          <pc:docMk/>
          <pc:sldMk cId="3299025367" sldId="289"/>
        </pc:sldMkLst>
      </pc:sldChg>
      <pc:sldChg chg="del">
        <pc:chgData name="Arnie Berlin" userId="f0a73d0f-34a7-440e-8de1-69d182b5a6e4" providerId="ADAL" clId="{EBEC83F0-9653-48CC-9DEE-9F88B58AE8AF}" dt="2021-04-15T18:35:42.079" v="1" actId="47"/>
        <pc:sldMkLst>
          <pc:docMk/>
          <pc:sldMk cId="3277292843" sldId="291"/>
        </pc:sldMkLst>
      </pc:sldChg>
      <pc:sldChg chg="del">
        <pc:chgData name="Arnie Berlin" userId="f0a73d0f-34a7-440e-8de1-69d182b5a6e4" providerId="ADAL" clId="{EBEC83F0-9653-48CC-9DEE-9F88B58AE8AF}" dt="2021-04-15T18:35:42.079" v="1" actId="47"/>
        <pc:sldMkLst>
          <pc:docMk/>
          <pc:sldMk cId="3457264657" sldId="292"/>
        </pc:sldMkLst>
      </pc:sldChg>
      <pc:sldChg chg="del">
        <pc:chgData name="Arnie Berlin" userId="f0a73d0f-34a7-440e-8de1-69d182b5a6e4" providerId="ADAL" clId="{EBEC83F0-9653-48CC-9DEE-9F88B58AE8AF}" dt="2021-04-15T18:35:42.079" v="1" actId="47"/>
        <pc:sldMkLst>
          <pc:docMk/>
          <pc:sldMk cId="3804382819" sldId="294"/>
        </pc:sldMkLst>
      </pc:sldChg>
      <pc:sldChg chg="del">
        <pc:chgData name="Arnie Berlin" userId="f0a73d0f-34a7-440e-8de1-69d182b5a6e4" providerId="ADAL" clId="{EBEC83F0-9653-48CC-9DEE-9F88B58AE8AF}" dt="2021-04-15T18:35:12.333" v="0" actId="47"/>
        <pc:sldMkLst>
          <pc:docMk/>
          <pc:sldMk cId="3660341325" sldId="298"/>
        </pc:sldMkLst>
      </pc:sldChg>
      <pc:sldChg chg="del">
        <pc:chgData name="Arnie Berlin" userId="f0a73d0f-34a7-440e-8de1-69d182b5a6e4" providerId="ADAL" clId="{EBEC83F0-9653-48CC-9DEE-9F88B58AE8AF}" dt="2021-04-15T18:35:12.333" v="0" actId="47"/>
        <pc:sldMkLst>
          <pc:docMk/>
          <pc:sldMk cId="3249693399" sldId="299"/>
        </pc:sldMkLst>
      </pc:sldChg>
      <pc:sldChg chg="del">
        <pc:chgData name="Arnie Berlin" userId="f0a73d0f-34a7-440e-8de1-69d182b5a6e4" providerId="ADAL" clId="{EBEC83F0-9653-48CC-9DEE-9F88B58AE8AF}" dt="2021-04-15T18:35:12.333" v="0" actId="47"/>
        <pc:sldMkLst>
          <pc:docMk/>
          <pc:sldMk cId="1067394479" sldId="300"/>
        </pc:sldMkLst>
      </pc:sldChg>
      <pc:sldChg chg="del">
        <pc:chgData name="Arnie Berlin" userId="f0a73d0f-34a7-440e-8de1-69d182b5a6e4" providerId="ADAL" clId="{EBEC83F0-9653-48CC-9DEE-9F88B58AE8AF}" dt="2021-04-15T18:35:12.333" v="0" actId="47"/>
        <pc:sldMkLst>
          <pc:docMk/>
          <pc:sldMk cId="3797018517" sldId="301"/>
        </pc:sldMkLst>
      </pc:sldChg>
      <pc:sldChg chg="del">
        <pc:chgData name="Arnie Berlin" userId="f0a73d0f-34a7-440e-8de1-69d182b5a6e4" providerId="ADAL" clId="{EBEC83F0-9653-48CC-9DEE-9F88B58AE8AF}" dt="2021-04-15T18:35:12.333" v="0" actId="47"/>
        <pc:sldMkLst>
          <pc:docMk/>
          <pc:sldMk cId="203201976" sldId="302"/>
        </pc:sldMkLst>
      </pc:sldChg>
      <pc:sldMasterChg chg="delSldLayout">
        <pc:chgData name="Arnie Berlin" userId="f0a73d0f-34a7-440e-8de1-69d182b5a6e4" providerId="ADAL" clId="{EBEC83F0-9653-48CC-9DEE-9F88B58AE8AF}" dt="2021-04-15T18:35:42.079" v="1" actId="47"/>
        <pc:sldMasterMkLst>
          <pc:docMk/>
          <pc:sldMasterMk cId="0" sldId="2147483648"/>
        </pc:sldMasterMkLst>
        <pc:sldLayoutChg chg="del">
          <pc:chgData name="Arnie Berlin" userId="f0a73d0f-34a7-440e-8de1-69d182b5a6e4" providerId="ADAL" clId="{EBEC83F0-9653-48CC-9DEE-9F88B58AE8AF}" dt="2021-04-15T18:35:12.333" v="0" actId="47"/>
          <pc:sldLayoutMkLst>
            <pc:docMk/>
            <pc:sldMasterMk cId="0" sldId="2147483648"/>
            <pc:sldLayoutMk cId="0" sldId="2147483651"/>
          </pc:sldLayoutMkLst>
        </pc:sldLayoutChg>
        <pc:sldLayoutChg chg="del">
          <pc:chgData name="Arnie Berlin" userId="f0a73d0f-34a7-440e-8de1-69d182b5a6e4" providerId="ADAL" clId="{EBEC83F0-9653-48CC-9DEE-9F88B58AE8AF}" dt="2021-04-15T18:35:42.079" v="1" actId="47"/>
          <pc:sldLayoutMkLst>
            <pc:docMk/>
            <pc:sldMasterMk cId="0" sldId="2147483648"/>
            <pc:sldLayoutMk cId="0" sldId="2147483652"/>
          </pc:sldLayoutMkLst>
        </pc:sldLayoutChg>
        <pc:sldLayoutChg chg="del">
          <pc:chgData name="Arnie Berlin" userId="f0a73d0f-34a7-440e-8de1-69d182b5a6e4" providerId="ADAL" clId="{EBEC83F0-9653-48CC-9DEE-9F88B58AE8AF}" dt="2021-04-15T18:35:12.333" v="0" actId="47"/>
          <pc:sldLayoutMkLst>
            <pc:docMk/>
            <pc:sldMasterMk cId="0" sldId="2147483648"/>
            <pc:sldLayoutMk cId="0" sldId="2147483658"/>
          </pc:sldLayoutMkLst>
        </pc:sldLayoutChg>
        <pc:sldLayoutChg chg="del">
          <pc:chgData name="Arnie Berlin" userId="f0a73d0f-34a7-440e-8de1-69d182b5a6e4" providerId="ADAL" clId="{EBEC83F0-9653-48CC-9DEE-9F88B58AE8AF}" dt="2021-04-15T18:35:12.333" v="0" actId="47"/>
          <pc:sldLayoutMkLst>
            <pc:docMk/>
            <pc:sldMasterMk cId="0" sldId="2147483648"/>
            <pc:sldLayoutMk cId="0" sldId="2147483662"/>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89" name="Shape 189"/>
          <p:cNvSpPr>
            <a:spLocks noGrp="1" noRot="1" noChangeAspect="1"/>
          </p:cNvSpPr>
          <p:nvPr>
            <p:ph type="sldImg"/>
          </p:nvPr>
        </p:nvSpPr>
        <p:spPr>
          <a:xfrm>
            <a:off x="1143000" y="685800"/>
            <a:ext cx="4572000" cy="3429000"/>
          </a:xfrm>
          <a:prstGeom prst="rect">
            <a:avLst/>
          </a:prstGeom>
        </p:spPr>
        <p:txBody>
          <a:bodyPr/>
          <a:lstStyle/>
          <a:p>
            <a:endParaRPr/>
          </a:p>
        </p:txBody>
      </p:sp>
      <p:sp>
        <p:nvSpPr>
          <p:cNvPr id="190" name="Shape 19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This is a presentation for a more advanced example of </a:t>
            </a:r>
            <a:r>
              <a:rPr lang="en-US" err="1"/>
              <a:t>expmgr</a:t>
            </a:r>
            <a:r>
              <a:rPr lang="en-US"/>
              <a:t> based on the 3D Brain Example</a:t>
            </a:r>
          </a:p>
        </p:txBody>
      </p:sp>
      <p:sp>
        <p:nvSpPr>
          <p:cNvPr id="4" name="Slide Number Placeholder 3"/>
          <p:cNvSpPr>
            <a:spLocks noGrp="1"/>
          </p:cNvSpPr>
          <p:nvPr>
            <p:ph type="sldNum" sz="quarter" idx="5"/>
          </p:nvPr>
        </p:nvSpPr>
        <p:spPr/>
        <p:txBody>
          <a:bodyPr/>
          <a:lstStyle/>
          <a:p>
            <a:fld id="{AD73B8C3-A209-4A55-9261-22C2A02B3159}" type="slidenum">
              <a:rPr lang="en-US" smtClean="0"/>
              <a:pPr/>
              <a:t>1</a:t>
            </a:fld>
            <a:endParaRPr lang="en-US"/>
          </a:p>
        </p:txBody>
      </p:sp>
    </p:spTree>
    <p:extLst>
      <p:ext uri="{BB962C8B-B14F-4D97-AF65-F5344CB8AC3E}">
        <p14:creationId xmlns:p14="http://schemas.microsoft.com/office/powerpoint/2010/main" val="3822920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&lt;laser montage&gt;Motivation for using the </a:t>
            </a:r>
            <a:r>
              <a:rPr lang="en-US" err="1"/>
              <a:t>expmgr</a:t>
            </a:r>
            <a:r>
              <a:rPr lang="en-US"/>
              <a:t> came from a deep </a:t>
            </a:r>
            <a:r>
              <a:rPr lang="en-US" err="1"/>
              <a:t>engag</a:t>
            </a:r>
            <a:r>
              <a:rPr lang="en-US"/>
              <a:t> project I had with the Univ of Frei which involved 3d volumetric data from multiple MRI modalities or channels and required scalability from laptops to the cloud. This montage depicts slices from each modality and the ground truth. We did construct a script using </a:t>
            </a:r>
            <a:r>
              <a:rPr lang="en-US" err="1"/>
              <a:t>trainNetwork</a:t>
            </a:r>
            <a:r>
              <a:rPr lang="en-US"/>
              <a:t>, but we wanted more advanced features &lt;click&gt; and so I developed a version to facilitate them using a custom training loop and taking advantage of parallel constructs.  Many of those features are shown by the bubbled notes. One of the primary desired features was the ability plot accuracy per classification instead of the aggregate which would show bias towards dominant classes such as the background.   And there were several other advanced features that are too much to discuss here. &lt;click&gt;</a:t>
            </a:r>
          </a:p>
          <a:p>
            <a:r>
              <a:rPr lang="en-US"/>
              <a:t>I wanted to provide this as an example for all but I couldn’t use the customer’s data so I ported to a version based on our 3D brain segmentation example. &lt;click&gt;</a:t>
            </a:r>
          </a:p>
          <a:p>
            <a:r>
              <a:rPr lang="en-US"/>
              <a:t>With the advent of R2021a, the </a:t>
            </a:r>
            <a:r>
              <a:rPr lang="en-US" err="1"/>
              <a:t>expmgr</a:t>
            </a:r>
            <a:r>
              <a:rPr lang="en-US"/>
              <a:t> can now support custom loops. I was able to put a wrapper around my work to run it with the </a:t>
            </a:r>
            <a:r>
              <a:rPr lang="en-US" err="1"/>
              <a:t>expmgr</a:t>
            </a:r>
            <a:r>
              <a:rPr lang="en-US"/>
              <a:t>.  My estimate is that building the custom UI, which required delving into the details of UI controls, took about a week not including the time to trouble-shoot with time-consuming training iterations.  Since the experiment manager had many of those features built-in it only took me a day to port my implementation to it. &lt;next&gt;</a:t>
            </a:r>
          </a:p>
        </p:txBody>
      </p:sp>
      <p:sp>
        <p:nvSpPr>
          <p:cNvPr id="4" name="Slide Number Placeholder 3"/>
          <p:cNvSpPr>
            <a:spLocks noGrp="1"/>
          </p:cNvSpPr>
          <p:nvPr>
            <p:ph type="sldNum" sz="quarter" idx="5"/>
          </p:nvPr>
        </p:nvSpPr>
        <p:spPr/>
        <p:txBody>
          <a:bodyPr/>
          <a:lstStyle/>
          <a:p>
            <a:fld id="{AD73B8C3-A209-4A55-9261-22C2A02B3159}" type="slidenum">
              <a:rPr lang="en-US" smtClean="0"/>
              <a:pPr/>
              <a:t>2</a:t>
            </a:fld>
            <a:endParaRPr lang="en-US"/>
          </a:p>
        </p:txBody>
      </p:sp>
    </p:spTree>
    <p:extLst>
      <p:ext uri="{BB962C8B-B14F-4D97-AF65-F5344CB8AC3E}">
        <p14:creationId xmlns:p14="http://schemas.microsoft.com/office/powerpoint/2010/main" val="42417496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&lt;laser&gt;Here are some of the features I implemented &lt;click-space bar&gt;…</a:t>
            </a:r>
          </a:p>
          <a:p>
            <a:r>
              <a:rPr lang="en-US"/>
              <a:t>There is a “stop immediate” and is tied to the stop button in </a:t>
            </a:r>
            <a:r>
              <a:rPr lang="en-US" err="1"/>
              <a:t>expmgr</a:t>
            </a:r>
            <a:r>
              <a:rPr lang="en-US"/>
              <a:t> and “stops” for end of current iteration or epoch.&lt;click&gt;</a:t>
            </a:r>
          </a:p>
          <a:p>
            <a:r>
              <a:rPr lang="en-US"/>
              <a:t>Validation is facilitated in the background, including ability to visualize predicted image outputs vs </a:t>
            </a:r>
            <a:r>
              <a:rPr lang="en-US" err="1"/>
              <a:t>groundtruth</a:t>
            </a:r>
            <a:r>
              <a:rPr lang="en-US"/>
              <a:t> &lt;click&gt;</a:t>
            </a:r>
          </a:p>
          <a:p>
            <a:r>
              <a:rPr lang="en-US"/>
              <a:t>As mentioned earlier accuracies for each class from validations and plotting  all accuracies in one plot &lt;click&gt;</a:t>
            </a:r>
          </a:p>
          <a:p>
            <a:r>
              <a:rPr lang="en-US"/>
              <a:t>Extra status messages, beyond the standard ones provided with </a:t>
            </a:r>
            <a:r>
              <a:rPr lang="en-US" err="1"/>
              <a:t>expmgr</a:t>
            </a:r>
            <a:r>
              <a:rPr lang="en-US"/>
              <a:t>. &lt;click&gt;</a:t>
            </a:r>
          </a:p>
          <a:p>
            <a:r>
              <a:rPr lang="en-US"/>
              <a:t>And, taking advantage of custom loops, the ability to support larger, virtual minibatches. &lt;next&gt;</a:t>
            </a:r>
          </a:p>
        </p:txBody>
      </p:sp>
      <p:sp>
        <p:nvSpPr>
          <p:cNvPr id="4" name="Slide Number Placeholder 3"/>
          <p:cNvSpPr>
            <a:spLocks noGrp="1"/>
          </p:cNvSpPr>
          <p:nvPr>
            <p:ph type="sldNum" sz="quarter" idx="5"/>
          </p:nvPr>
        </p:nvSpPr>
        <p:spPr/>
        <p:txBody>
          <a:bodyPr/>
          <a:lstStyle/>
          <a:p>
            <a:fld id="{AD73B8C3-A209-4A55-9261-22C2A02B3159}" type="slidenum">
              <a:rPr lang="en-US" smtClean="0"/>
              <a:pPr/>
              <a:t>3</a:t>
            </a:fld>
            <a:endParaRPr lang="en-US"/>
          </a:p>
        </p:txBody>
      </p:sp>
    </p:spTree>
    <p:extLst>
      <p:ext uri="{BB962C8B-B14F-4D97-AF65-F5344CB8AC3E}">
        <p14:creationId xmlns:p14="http://schemas.microsoft.com/office/powerpoint/2010/main" val="3018464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Here is how the trial parameters were facilitated in the </a:t>
            </a:r>
            <a:r>
              <a:rPr lang="en-US" err="1"/>
              <a:t>expmgr</a:t>
            </a:r>
            <a:r>
              <a:rPr lang="en-US"/>
              <a:t> setup panel &lt;click&gt;</a:t>
            </a:r>
          </a:p>
          <a:p>
            <a:r>
              <a:rPr lang="en-US"/>
              <a:t>A string array was used to specify and group parameters for each trial. &lt;click&gt;</a:t>
            </a:r>
          </a:p>
          <a:p>
            <a:r>
              <a:rPr lang="en-US"/>
              <a:t>The remainder were single element parameters that would remain static for all the trials, such as </a:t>
            </a:r>
            <a:r>
              <a:rPr lang="en-US" err="1"/>
              <a:t>maxEpochs</a:t>
            </a:r>
            <a:r>
              <a:rPr lang="en-US"/>
              <a:t> and minibatch size. &lt;Next&gt;</a:t>
            </a:r>
          </a:p>
        </p:txBody>
      </p:sp>
      <p:sp>
        <p:nvSpPr>
          <p:cNvPr id="4" name="Slide Number Placeholder 3"/>
          <p:cNvSpPr>
            <a:spLocks noGrp="1"/>
          </p:cNvSpPr>
          <p:nvPr>
            <p:ph type="sldNum" sz="quarter" idx="5"/>
          </p:nvPr>
        </p:nvSpPr>
        <p:spPr/>
        <p:txBody>
          <a:bodyPr/>
          <a:lstStyle/>
          <a:p>
            <a:fld id="{AD73B8C3-A209-4A55-9261-22C2A02B3159}" type="slidenum">
              <a:rPr lang="en-US" smtClean="0"/>
              <a:pPr/>
              <a:t>4</a:t>
            </a:fld>
            <a:endParaRPr lang="en-US"/>
          </a:p>
        </p:txBody>
      </p:sp>
    </p:spTree>
    <p:extLst>
      <p:ext uri="{BB962C8B-B14F-4D97-AF65-F5344CB8AC3E}">
        <p14:creationId xmlns:p14="http://schemas.microsoft.com/office/powerpoint/2010/main" val="191736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t>In Summary &lt;click&gt; One key take-away should be that the </a:t>
            </a:r>
            <a:r>
              <a:rPr lang="en-US" err="1"/>
              <a:t>expmgr</a:t>
            </a:r>
            <a:r>
              <a:rPr lang="en-US"/>
              <a:t> is providing faster access to custom metrics and plotting. &lt;click&gt; Another take-away is that the </a:t>
            </a:r>
            <a:r>
              <a:rPr lang="en-US" err="1"/>
              <a:t>expmgr</a:t>
            </a:r>
            <a:r>
              <a:rPr lang="en-US"/>
              <a:t> is providing additional Experiment and Results Management as discussed earlier. &lt;click&gt; The next step will be to show this to my customer when they have access to 2021a.  Next Shahed will show another demo where we used custom experiments for Reinforcement Learning</a:t>
            </a:r>
          </a:p>
          <a:p>
            <a:endParaRPr lang="en-US"/>
          </a:p>
        </p:txBody>
      </p:sp>
      <p:sp>
        <p:nvSpPr>
          <p:cNvPr id="4" name="Slide Number Placeholder 3"/>
          <p:cNvSpPr>
            <a:spLocks noGrp="1"/>
          </p:cNvSpPr>
          <p:nvPr>
            <p:ph type="sldNum" sz="quarter" idx="5"/>
          </p:nvPr>
        </p:nvSpPr>
        <p:spPr/>
        <p:txBody>
          <a:bodyPr/>
          <a:lstStyle/>
          <a:p>
            <a:fld id="{AD73B8C3-A209-4A55-9261-22C2A02B3159}" type="slidenum">
              <a:rPr lang="en-US" smtClean="0"/>
              <a:pPr/>
              <a:t>5</a:t>
            </a:fld>
            <a:endParaRPr lang="en-US"/>
          </a:p>
        </p:txBody>
      </p:sp>
    </p:spTree>
    <p:extLst>
      <p:ext uri="{BB962C8B-B14F-4D97-AF65-F5344CB8AC3E}">
        <p14:creationId xmlns:p14="http://schemas.microsoft.com/office/powerpoint/2010/main" val="17739531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34" name="Title Text"/>
          <p:cNvSpPr txBox="1">
            <a:spLocks noGrp="1"/>
          </p:cNvSpPr>
          <p:nvPr>
            <p:ph type="title"/>
          </p:nvPr>
        </p:nvSpPr>
        <p:spPr>
          <a:prstGeom prst="rect">
            <a:avLst/>
          </a:prstGeom>
        </p:spPr>
        <p:txBody>
          <a:bodyPr/>
          <a:lstStyle/>
          <a:p>
            <a:r>
              <a:t>Title Text</a:t>
            </a:r>
          </a:p>
        </p:txBody>
      </p:sp>
      <p:sp>
        <p:nvSpPr>
          <p:cNvPr id="35"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6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67" name="Confidential"/>
          <p:cNvSpPr txBox="1"/>
          <p:nvPr/>
        </p:nvSpPr>
        <p:spPr>
          <a:xfrm>
            <a:off x="8809221" y="6454059"/>
            <a:ext cx="2946401" cy="264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r">
              <a:defRPr sz="1200" spc="120">
                <a:solidFill>
                  <a:srgbClr val="808080"/>
                </a:solidFill>
              </a:defRPr>
            </a:pPr>
            <a:r>
              <a:t>CONFIDENTIAL</a:t>
            </a:r>
            <a:r>
              <a:rPr spc="100"/>
              <a:t>  |</a:t>
            </a:r>
          </a:p>
        </p:txBody>
      </p:sp>
      <p:pic>
        <p:nvPicPr>
          <p:cNvPr id="68" name="Logo" descr="Logo"/>
          <p:cNvPicPr>
            <a:picLocks noChangeAspect="1"/>
          </p:cNvPicPr>
          <p:nvPr/>
        </p:nvPicPr>
        <p:blipFill>
          <a:blip r:embed="rId2"/>
          <a:stretch>
            <a:fillRect/>
          </a:stretch>
        </p:blipFill>
        <p:spPr>
          <a:xfrm>
            <a:off x="10679338" y="72138"/>
            <a:ext cx="1327517" cy="360270"/>
          </a:xfrm>
          <a:prstGeom prst="rect">
            <a:avLst/>
          </a:prstGeom>
          <a:ln w="12700">
            <a:miter lim="400000"/>
          </a:ln>
        </p:spPr>
      </p:pic>
      <p:sp>
        <p:nvSpPr>
          <p:cNvPr id="69" name="Line"/>
          <p:cNvSpPr/>
          <p:nvPr/>
        </p:nvSpPr>
        <p:spPr>
          <a:xfrm rot="10800000" flipV="1">
            <a:off x="227830" y="224986"/>
            <a:ext cx="10298732" cy="2116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21597" y="21600"/>
                </a:lnTo>
              </a:path>
            </a:pathLst>
          </a:custGeom>
          <a:ln w="12700">
            <a:solidFill>
              <a:srgbClr val="0071AB"/>
            </a:solidFill>
          </a:ln>
        </p:spPr>
        <p:txBody>
          <a:bodyPr lIns="45719" rIns="45719" anchor="ctr"/>
          <a:lstStyle/>
          <a:p>
            <a:endParaRPr/>
          </a:p>
        </p:txBody>
      </p:sp>
      <p:pic>
        <p:nvPicPr>
          <p:cNvPr id="70" name="Picture 10" descr="Picture 10"/>
          <p:cNvPicPr>
            <a:picLocks noChangeAspect="1"/>
          </p:cNvPicPr>
          <p:nvPr/>
        </p:nvPicPr>
        <p:blipFill>
          <a:blip r:embed="rId3"/>
          <a:srcRect l="54" r="54"/>
          <a:stretch>
            <a:fillRect/>
          </a:stretch>
        </p:blipFill>
        <p:spPr>
          <a:xfrm>
            <a:off x="261826" y="6025538"/>
            <a:ext cx="1490993" cy="613155"/>
          </a:xfrm>
          <a:prstGeom prst="rect">
            <a:avLst/>
          </a:prstGeom>
          <a:ln w="12700">
            <a:miter lim="400000"/>
          </a:ln>
        </p:spPr>
      </p:pic>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Feature">
    <p:spTree>
      <p:nvGrpSpPr>
        <p:cNvPr id="1" name=""/>
        <p:cNvGrpSpPr/>
        <p:nvPr/>
      </p:nvGrpSpPr>
      <p:grpSpPr>
        <a:xfrm>
          <a:off x="0" y="0"/>
          <a:ext cx="0" cy="0"/>
          <a:chOff x="0" y="0"/>
          <a:chExt cx="0" cy="0"/>
        </a:xfrm>
      </p:grpSpPr>
      <p:pic>
        <p:nvPicPr>
          <p:cNvPr id="77" name="Picture 10" descr="Picture 10"/>
          <p:cNvPicPr>
            <a:picLocks noChangeAspect="1"/>
          </p:cNvPicPr>
          <p:nvPr/>
        </p:nvPicPr>
        <p:blipFill>
          <a:blip r:embed="rId2"/>
          <a:srcRect l="54" r="54"/>
          <a:stretch>
            <a:fillRect/>
          </a:stretch>
        </p:blipFill>
        <p:spPr>
          <a:xfrm>
            <a:off x="261826" y="6025538"/>
            <a:ext cx="1490993" cy="613155"/>
          </a:xfrm>
          <a:prstGeom prst="rect">
            <a:avLst/>
          </a:prstGeom>
          <a:ln w="12700">
            <a:miter lim="400000"/>
          </a:ln>
        </p:spPr>
      </p:pic>
      <p:sp>
        <p:nvSpPr>
          <p:cNvPr id="7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79" name="Confidential"/>
          <p:cNvSpPr txBox="1"/>
          <p:nvPr/>
        </p:nvSpPr>
        <p:spPr>
          <a:xfrm>
            <a:off x="8809221" y="6454059"/>
            <a:ext cx="2946401" cy="264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r">
              <a:defRPr sz="1200" spc="120">
                <a:solidFill>
                  <a:srgbClr val="808080"/>
                </a:solidFill>
              </a:defRPr>
            </a:pPr>
            <a:r>
              <a:t>CONFIDENTIAL</a:t>
            </a:r>
            <a:r>
              <a:rPr spc="100"/>
              <a:t>  |</a:t>
            </a:r>
          </a:p>
        </p:txBody>
      </p:sp>
      <p:pic>
        <p:nvPicPr>
          <p:cNvPr id="80" name="Logo" descr="Logo"/>
          <p:cNvPicPr>
            <a:picLocks noChangeAspect="1"/>
          </p:cNvPicPr>
          <p:nvPr/>
        </p:nvPicPr>
        <p:blipFill>
          <a:blip r:embed="rId3"/>
          <a:stretch>
            <a:fillRect/>
          </a:stretch>
        </p:blipFill>
        <p:spPr>
          <a:xfrm>
            <a:off x="10679338" y="72138"/>
            <a:ext cx="1327517" cy="360270"/>
          </a:xfrm>
          <a:prstGeom prst="rect">
            <a:avLst/>
          </a:prstGeom>
          <a:ln w="12700">
            <a:miter lim="400000"/>
          </a:ln>
        </p:spPr>
      </p:pic>
      <p:sp>
        <p:nvSpPr>
          <p:cNvPr id="81" name="Line"/>
          <p:cNvSpPr/>
          <p:nvPr/>
        </p:nvSpPr>
        <p:spPr>
          <a:xfrm rot="10800000" flipV="1">
            <a:off x="227830" y="224986"/>
            <a:ext cx="10298732" cy="2116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21597" y="21600"/>
                </a:lnTo>
              </a:path>
            </a:pathLst>
          </a:custGeom>
          <a:ln w="12700">
            <a:solidFill>
              <a:srgbClr val="0071AB"/>
            </a:solidFill>
          </a:ln>
        </p:spPr>
        <p:txBody>
          <a:bodyPr lIns="45719" rIns="45719" anchor="ctr"/>
          <a:lstStyle/>
          <a:p>
            <a:endParaRPr/>
          </a:p>
        </p:txBody>
      </p:sp>
      <p:sp>
        <p:nvSpPr>
          <p:cNvPr id="82" name="Title Text"/>
          <p:cNvSpPr txBox="1">
            <a:spLocks noGrp="1"/>
          </p:cNvSpPr>
          <p:nvPr>
            <p:ph type="title"/>
          </p:nvPr>
        </p:nvSpPr>
        <p:spPr>
          <a:xfrm>
            <a:off x="609600" y="457200"/>
            <a:ext cx="9448800" cy="990600"/>
          </a:xfrm>
          <a:prstGeom prst="rect">
            <a:avLst/>
          </a:prstGeom>
        </p:spPr>
        <p:txBody>
          <a:bodyPr/>
          <a:lstStyle/>
          <a:p>
            <a:r>
              <a:t>Title Text</a:t>
            </a:r>
          </a:p>
        </p:txBody>
      </p:sp>
      <p:sp>
        <p:nvSpPr>
          <p:cNvPr id="83" name="Body Level One…"/>
          <p:cNvSpPr txBox="1">
            <a:spLocks noGrp="1"/>
          </p:cNvSpPr>
          <p:nvPr>
            <p:ph type="body" sz="quarter" idx="1"/>
          </p:nvPr>
        </p:nvSpPr>
        <p:spPr>
          <a:xfrm>
            <a:off x="609600" y="2819400"/>
            <a:ext cx="5080002" cy="3200400"/>
          </a:xfrm>
          <a:prstGeom prst="rect">
            <a:avLst/>
          </a:prstGeom>
        </p:spPr>
        <p:txBody>
          <a:bodyPr/>
          <a:lstStyle>
            <a:lvl1pPr>
              <a:spcBef>
                <a:spcPts val="400"/>
              </a:spcBef>
              <a:buClr>
                <a:srgbClr val="125687"/>
              </a:buClr>
              <a:buSzPct val="100000"/>
              <a:defRPr sz="1800"/>
            </a:lvl1pPr>
            <a:lvl2pPr marL="780614" indent="-322271">
              <a:spcBef>
                <a:spcPts val="400"/>
              </a:spcBef>
              <a:buClr>
                <a:srgbClr val="125687"/>
              </a:buClr>
              <a:defRPr sz="1800"/>
            </a:lvl2pPr>
            <a:lvl3pPr marL="0" indent="916685">
              <a:spcBef>
                <a:spcPts val="400"/>
              </a:spcBef>
              <a:buClr>
                <a:srgbClr val="125687"/>
              </a:buClr>
              <a:buSzTx/>
              <a:buFont typeface="Wingdings"/>
              <a:buNone/>
              <a:defRPr sz="1800"/>
            </a:lvl3pPr>
            <a:lvl4pPr>
              <a:spcBef>
                <a:spcPts val="400"/>
              </a:spcBef>
              <a:buClr>
                <a:srgbClr val="125687"/>
              </a:buClr>
              <a:defRPr sz="1800"/>
            </a:lvl4pPr>
            <a:lvl5pPr marL="2062544" indent="-229172">
              <a:spcBef>
                <a:spcPts val="400"/>
              </a:spcBef>
              <a:buClr>
                <a:srgbClr val="125687"/>
              </a:buClr>
              <a:defRPr sz="1800"/>
            </a:lvl5pPr>
          </a:lstStyle>
          <a:p>
            <a:r>
              <a:t>Body Level One</a:t>
            </a:r>
          </a:p>
          <a:p>
            <a:pPr lvl="1"/>
            <a:r>
              <a:t>Body Level Two</a:t>
            </a:r>
          </a:p>
          <a:p>
            <a:pPr lvl="2"/>
            <a:r>
              <a:t>Body Level Three</a:t>
            </a:r>
          </a:p>
          <a:p>
            <a:pPr lvl="3"/>
            <a:r>
              <a:t>Body Level Four</a:t>
            </a:r>
          </a:p>
          <a:p>
            <a:pPr lvl="4"/>
            <a:r>
              <a:t>Body Level Five</a:t>
            </a:r>
          </a:p>
        </p:txBody>
      </p:sp>
      <p:sp>
        <p:nvSpPr>
          <p:cNvPr id="84" name="Headlines"/>
          <p:cNvSpPr>
            <a:spLocks noGrp="1"/>
          </p:cNvSpPr>
          <p:nvPr>
            <p:ph type="body" sz="quarter" idx="13"/>
          </p:nvPr>
        </p:nvSpPr>
        <p:spPr>
          <a:xfrm>
            <a:off x="609599" y="1600200"/>
            <a:ext cx="5080003" cy="838200"/>
          </a:xfrm>
          <a:prstGeom prst="rect">
            <a:avLst/>
          </a:prstGeom>
        </p:spPr>
        <p:txBody>
          <a:bodyPr/>
          <a:lstStyle/>
          <a:p>
            <a:pPr marL="0" indent="0">
              <a:spcBef>
                <a:spcPts val="400"/>
              </a:spcBef>
              <a:buClrTx/>
              <a:buSzTx/>
              <a:buNone/>
              <a:defRPr sz="2000" b="1"/>
            </a:pPr>
            <a:endParaRPr/>
          </a:p>
        </p:txBody>
      </p:sp>
      <p:sp>
        <p:nvSpPr>
          <p:cNvPr id="85" name="ProductName"/>
          <p:cNvSpPr>
            <a:spLocks noGrp="1"/>
          </p:cNvSpPr>
          <p:nvPr>
            <p:ph type="body" sz="quarter" idx="14"/>
          </p:nvPr>
        </p:nvSpPr>
        <p:spPr>
          <a:xfrm>
            <a:off x="609601" y="6172200"/>
            <a:ext cx="5473701" cy="533400"/>
          </a:xfrm>
          <a:prstGeom prst="rect">
            <a:avLst/>
          </a:prstGeom>
        </p:spPr>
        <p:txBody>
          <a:bodyPr anchor="b"/>
          <a:lstStyle/>
          <a:p>
            <a:pPr marL="230762" indent="-229172">
              <a:spcBef>
                <a:spcPts val="300"/>
              </a:spcBef>
              <a:buClrTx/>
              <a:buSzPct val="125000"/>
              <a:buFont typeface="Courier New"/>
              <a:buChar char="»"/>
              <a:defRPr sz="1600">
                <a:latin typeface="Courier New"/>
                <a:ea typeface="Courier New"/>
                <a:cs typeface="Courier New"/>
                <a:sym typeface="Courier New"/>
              </a:defRPr>
            </a:pPr>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93" name="Confidential"/>
          <p:cNvSpPr txBox="1"/>
          <p:nvPr/>
        </p:nvSpPr>
        <p:spPr>
          <a:xfrm>
            <a:off x="8809221" y="6454059"/>
            <a:ext cx="2946401" cy="264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r">
              <a:defRPr sz="1200" spc="120">
                <a:solidFill>
                  <a:srgbClr val="808080"/>
                </a:solidFill>
              </a:defRPr>
            </a:pPr>
            <a:r>
              <a:t>CONFIDENTIAL</a:t>
            </a:r>
            <a:r>
              <a:rPr spc="100"/>
              <a:t>  |</a:t>
            </a:r>
          </a:p>
        </p:txBody>
      </p:sp>
      <p:pic>
        <p:nvPicPr>
          <p:cNvPr id="94" name="Logo" descr="Logo"/>
          <p:cNvPicPr>
            <a:picLocks noChangeAspect="1"/>
          </p:cNvPicPr>
          <p:nvPr/>
        </p:nvPicPr>
        <p:blipFill>
          <a:blip r:embed="rId2"/>
          <a:stretch>
            <a:fillRect/>
          </a:stretch>
        </p:blipFill>
        <p:spPr>
          <a:xfrm>
            <a:off x="10679338" y="72138"/>
            <a:ext cx="1327517" cy="360270"/>
          </a:xfrm>
          <a:prstGeom prst="rect">
            <a:avLst/>
          </a:prstGeom>
          <a:ln w="12700">
            <a:miter lim="400000"/>
          </a:ln>
        </p:spPr>
      </p:pic>
      <p:sp>
        <p:nvSpPr>
          <p:cNvPr id="95" name="Line"/>
          <p:cNvSpPr/>
          <p:nvPr/>
        </p:nvSpPr>
        <p:spPr>
          <a:xfrm rot="10800000" flipV="1">
            <a:off x="227830" y="224986"/>
            <a:ext cx="10298732" cy="2116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21597" y="21600"/>
                </a:lnTo>
              </a:path>
            </a:pathLst>
          </a:custGeom>
          <a:ln w="12700">
            <a:solidFill>
              <a:srgbClr val="0071AB"/>
            </a:solidFill>
          </a:ln>
        </p:spPr>
        <p:txBody>
          <a:bodyPr lIns="45719" rIns="45719" anchor="ctr"/>
          <a:lstStyle/>
          <a:p>
            <a:endParaRPr/>
          </a:p>
        </p:txBody>
      </p:sp>
      <p:sp>
        <p:nvSpPr>
          <p:cNvPr id="96" name="Title Text"/>
          <p:cNvSpPr txBox="1">
            <a:spLocks noGrp="1"/>
          </p:cNvSpPr>
          <p:nvPr>
            <p:ph type="title"/>
          </p:nvPr>
        </p:nvSpPr>
        <p:spPr>
          <a:prstGeom prst="rect">
            <a:avLst/>
          </a:prstGeom>
        </p:spPr>
        <p:txBody>
          <a:bodyPr/>
          <a:lstStyle/>
          <a:p>
            <a:r>
              <a:t>Title Text</a:t>
            </a:r>
          </a:p>
        </p:txBody>
      </p:sp>
      <p:sp>
        <p:nvSpPr>
          <p:cNvPr id="97" name="Body Level One…"/>
          <p:cNvSpPr txBox="1">
            <a:spLocks noGrp="1"/>
          </p:cNvSpPr>
          <p:nvPr>
            <p:ph type="body" sz="half" idx="1"/>
          </p:nvPr>
        </p:nvSpPr>
        <p:spPr>
          <a:xfrm>
            <a:off x="609601" y="1600200"/>
            <a:ext cx="5181601" cy="4648199"/>
          </a:xfrm>
          <a:prstGeom prst="rect">
            <a:avLst/>
          </a:prstGeom>
        </p:spPr>
        <p:txBody>
          <a:bodyPr/>
          <a:lstStyle>
            <a:lvl5pPr marL="2138934" indent="-305562"/>
          </a:lstStyle>
          <a:p>
            <a:r>
              <a:t>Body Level One</a:t>
            </a:r>
          </a:p>
          <a:p>
            <a:pPr lvl="1"/>
            <a:r>
              <a:t>Body Level Two</a:t>
            </a:r>
          </a:p>
          <a:p>
            <a:pPr lvl="2"/>
            <a:r>
              <a:t>Body Level Three</a:t>
            </a:r>
          </a:p>
          <a:p>
            <a:pPr lvl="3"/>
            <a:r>
              <a:t>Body Level Four</a:t>
            </a:r>
          </a:p>
          <a:p>
            <a:pPr lvl="4"/>
            <a:r>
              <a:t>Body Level Five</a:t>
            </a:r>
          </a:p>
        </p:txBody>
      </p:sp>
      <p:pic>
        <p:nvPicPr>
          <p:cNvPr id="98" name="Picture 10" descr="Picture 10"/>
          <p:cNvPicPr>
            <a:picLocks noChangeAspect="1"/>
          </p:cNvPicPr>
          <p:nvPr/>
        </p:nvPicPr>
        <p:blipFill>
          <a:blip r:embed="rId3"/>
          <a:srcRect l="54" r="54"/>
          <a:stretch>
            <a:fillRect/>
          </a:stretch>
        </p:blipFill>
        <p:spPr>
          <a:xfrm>
            <a:off x="261826" y="6025538"/>
            <a:ext cx="1490993" cy="613155"/>
          </a:xfrm>
          <a:prstGeom prst="rect">
            <a:avLst/>
          </a:prstGeom>
          <a:ln w="12700">
            <a:miter lim="400000"/>
          </a:ln>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106" name="Confidential"/>
          <p:cNvSpPr txBox="1"/>
          <p:nvPr/>
        </p:nvSpPr>
        <p:spPr>
          <a:xfrm>
            <a:off x="8809221" y="6454059"/>
            <a:ext cx="2946401" cy="264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r">
              <a:defRPr sz="1200" spc="120">
                <a:solidFill>
                  <a:srgbClr val="808080"/>
                </a:solidFill>
              </a:defRPr>
            </a:pPr>
            <a:r>
              <a:t>CONFIDENTIAL</a:t>
            </a:r>
            <a:r>
              <a:rPr spc="100"/>
              <a:t>  |</a:t>
            </a:r>
          </a:p>
        </p:txBody>
      </p:sp>
      <p:pic>
        <p:nvPicPr>
          <p:cNvPr id="107" name="Logo" descr="Logo"/>
          <p:cNvPicPr>
            <a:picLocks noChangeAspect="1"/>
          </p:cNvPicPr>
          <p:nvPr/>
        </p:nvPicPr>
        <p:blipFill>
          <a:blip r:embed="rId2"/>
          <a:stretch>
            <a:fillRect/>
          </a:stretch>
        </p:blipFill>
        <p:spPr>
          <a:xfrm>
            <a:off x="10679338" y="72138"/>
            <a:ext cx="1327517" cy="360270"/>
          </a:xfrm>
          <a:prstGeom prst="rect">
            <a:avLst/>
          </a:prstGeom>
          <a:ln w="12700">
            <a:miter lim="400000"/>
          </a:ln>
        </p:spPr>
      </p:pic>
      <p:sp>
        <p:nvSpPr>
          <p:cNvPr id="108" name="Line"/>
          <p:cNvSpPr/>
          <p:nvPr/>
        </p:nvSpPr>
        <p:spPr>
          <a:xfrm rot="10800000" flipV="1">
            <a:off x="227830" y="224986"/>
            <a:ext cx="10298732" cy="2116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21597" y="21600"/>
                </a:lnTo>
              </a:path>
            </a:pathLst>
          </a:custGeom>
          <a:ln w="12700">
            <a:solidFill>
              <a:srgbClr val="0071AB"/>
            </a:solidFill>
          </a:ln>
        </p:spPr>
        <p:txBody>
          <a:bodyPr lIns="45719" rIns="45719" anchor="ctr"/>
          <a:lstStyle/>
          <a:p>
            <a:endParaRPr/>
          </a:p>
        </p:txBody>
      </p:sp>
      <p:sp>
        <p:nvSpPr>
          <p:cNvPr id="109" name="Content"/>
          <p:cNvSpPr txBox="1"/>
          <p:nvPr/>
        </p:nvSpPr>
        <p:spPr>
          <a:xfrm>
            <a:off x="607484" y="1600200"/>
            <a:ext cx="6884165" cy="185946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p>
            <a:pPr marL="342165" indent="-342165">
              <a:buClr>
                <a:srgbClr val="0071AB"/>
              </a:buClr>
              <a:buSzPct val="75000"/>
              <a:buChar char="▪"/>
              <a:tabLst>
                <a:tab pos="457200" algn="l"/>
              </a:tabLst>
              <a:defRPr sz="2400"/>
            </a:pPr>
            <a:r>
              <a:t>Edit in Slide Master view to enter agenda items</a:t>
            </a:r>
          </a:p>
          <a:p>
            <a:pPr marL="342165" indent="-342165">
              <a:buClr>
                <a:srgbClr val="0071AB"/>
              </a:buClr>
              <a:buSzPct val="75000"/>
              <a:buChar char="▪"/>
              <a:tabLst>
                <a:tab pos="457200" algn="l"/>
              </a:tabLst>
              <a:defRPr sz="2400"/>
            </a:pPr>
            <a:r>
              <a:t>Bullet 2</a:t>
            </a:r>
          </a:p>
          <a:p>
            <a:pPr marL="342165" indent="-342165">
              <a:buClr>
                <a:srgbClr val="0071AB"/>
              </a:buClr>
              <a:buSzPct val="75000"/>
              <a:buChar char="▪"/>
              <a:tabLst>
                <a:tab pos="457200" algn="l"/>
              </a:tabLst>
              <a:defRPr sz="2400"/>
            </a:pPr>
            <a:r>
              <a:t>Bullet 3</a:t>
            </a:r>
          </a:p>
          <a:p>
            <a:pPr marL="342165" indent="-342165">
              <a:buClr>
                <a:srgbClr val="0071AB"/>
              </a:buClr>
              <a:buSzPct val="75000"/>
              <a:buChar char="▪"/>
              <a:tabLst>
                <a:tab pos="457200" algn="l"/>
              </a:tabLst>
              <a:defRPr sz="2400"/>
            </a:pPr>
            <a:r>
              <a:t>Bullet 4</a:t>
            </a:r>
          </a:p>
        </p:txBody>
      </p:sp>
      <p:sp>
        <p:nvSpPr>
          <p:cNvPr id="110" name="Title"/>
          <p:cNvSpPr txBox="1"/>
          <p:nvPr/>
        </p:nvSpPr>
        <p:spPr>
          <a:xfrm>
            <a:off x="607484" y="464694"/>
            <a:ext cx="7731483" cy="4862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45719" rIns="45719">
            <a:spAutoFit/>
          </a:bodyPr>
          <a:lstStyle>
            <a:lvl1pPr defTabSz="916686">
              <a:defRPr sz="2800" b="1">
                <a:solidFill>
                  <a:srgbClr val="0071AB"/>
                </a:solidFill>
              </a:defRPr>
            </a:lvl1pPr>
          </a:lstStyle>
          <a:p>
            <a:r>
              <a:t>Edit in Slide Master view to enter agenda title</a:t>
            </a:r>
          </a:p>
        </p:txBody>
      </p:sp>
      <p:pic>
        <p:nvPicPr>
          <p:cNvPr id="111" name="Picture 10" descr="Picture 10"/>
          <p:cNvPicPr>
            <a:picLocks noChangeAspect="1"/>
          </p:cNvPicPr>
          <p:nvPr/>
        </p:nvPicPr>
        <p:blipFill>
          <a:blip r:embed="rId3"/>
          <a:srcRect l="54" r="54"/>
          <a:stretch>
            <a:fillRect/>
          </a:stretch>
        </p:blipFill>
        <p:spPr>
          <a:xfrm>
            <a:off x="261826" y="6025538"/>
            <a:ext cx="1490993" cy="613155"/>
          </a:xfrm>
          <a:prstGeom prst="rect">
            <a:avLst/>
          </a:prstGeom>
          <a:ln w="12700">
            <a:miter lim="400000"/>
          </a:ln>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pic>
        <p:nvPicPr>
          <p:cNvPr id="8" name="Background" descr="bluemesh.jpg"/>
          <p:cNvPicPr>
            <a:picLocks noChangeAspect="1"/>
          </p:cNvPicPr>
          <p:nvPr userDrawn="1"/>
        </p:nvPicPr>
        <p:blipFill>
          <a:blip r:embed="rId2" cstate="print"/>
          <a:stretch>
            <a:fillRect/>
          </a:stretch>
        </p:blipFill>
        <p:spPr>
          <a:xfrm>
            <a:off x="-4067" y="1287"/>
            <a:ext cx="12209092" cy="6856713"/>
          </a:xfrm>
          <a:prstGeom prst="rect">
            <a:avLst/>
          </a:prstGeom>
        </p:spPr>
      </p:pic>
      <p:sp>
        <p:nvSpPr>
          <p:cNvPr id="21" name="Title"/>
          <p:cNvSpPr>
            <a:spLocks noGrp="1"/>
          </p:cNvSpPr>
          <p:nvPr>
            <p:ph type="ctrTitle"/>
          </p:nvPr>
        </p:nvSpPr>
        <p:spPr>
          <a:xfrm>
            <a:off x="914400" y="914400"/>
            <a:ext cx="10363200" cy="1828800"/>
          </a:xfrm>
        </p:spPr>
        <p:txBody>
          <a:bodyPr/>
          <a:lstStyle>
            <a:lvl1pPr algn="l">
              <a:defRPr sz="3200">
                <a:solidFill>
                  <a:schemeClr val="tx2"/>
                </a:solidFill>
              </a:defRPr>
            </a:lvl1pPr>
          </a:lstStyle>
          <a:p>
            <a:r>
              <a:rPr lang="en-US"/>
              <a:t>Click to edit Master title style</a:t>
            </a:r>
          </a:p>
        </p:txBody>
      </p:sp>
      <p:sp>
        <p:nvSpPr>
          <p:cNvPr id="22" name="Subtitle"/>
          <p:cNvSpPr>
            <a:spLocks noGrp="1"/>
          </p:cNvSpPr>
          <p:nvPr>
            <p:ph type="subTitle" idx="1"/>
          </p:nvPr>
        </p:nvSpPr>
        <p:spPr>
          <a:xfrm>
            <a:off x="914400" y="3203579"/>
            <a:ext cx="10363200" cy="987425"/>
          </a:xfrm>
        </p:spPr>
        <p:txBody>
          <a:bodyPr>
            <a:normAutofit/>
          </a:bodyPr>
          <a:lstStyle>
            <a:lvl1pPr marL="0" indent="0" algn="l">
              <a:buNone/>
              <a:defRPr sz="1604" b="0">
                <a:solidFill>
                  <a:schemeClr val="tx1"/>
                </a:solidFill>
              </a:defRPr>
            </a:lvl1pPr>
            <a:lvl2pPr marL="458340" indent="0" algn="ctr">
              <a:buNone/>
              <a:defRPr>
                <a:solidFill>
                  <a:schemeClr val="tx1">
                    <a:tint val="75000"/>
                  </a:schemeClr>
                </a:solidFill>
              </a:defRPr>
            </a:lvl2pPr>
            <a:lvl3pPr marL="916680" indent="0" algn="ctr">
              <a:buNone/>
              <a:defRPr>
                <a:solidFill>
                  <a:schemeClr val="tx1">
                    <a:tint val="75000"/>
                  </a:schemeClr>
                </a:solidFill>
              </a:defRPr>
            </a:lvl3pPr>
            <a:lvl4pPr marL="1375020" indent="0" algn="ctr">
              <a:buNone/>
              <a:defRPr>
                <a:solidFill>
                  <a:schemeClr val="tx1">
                    <a:tint val="75000"/>
                  </a:schemeClr>
                </a:solidFill>
              </a:defRPr>
            </a:lvl4pPr>
            <a:lvl5pPr marL="1833361" indent="0" algn="ctr">
              <a:buNone/>
              <a:defRPr>
                <a:solidFill>
                  <a:schemeClr val="tx1">
                    <a:tint val="75000"/>
                  </a:schemeClr>
                </a:solidFill>
              </a:defRPr>
            </a:lvl5pPr>
            <a:lvl6pPr marL="2291701" indent="0" algn="ctr">
              <a:buNone/>
              <a:defRPr>
                <a:solidFill>
                  <a:schemeClr val="tx1">
                    <a:tint val="75000"/>
                  </a:schemeClr>
                </a:solidFill>
              </a:defRPr>
            </a:lvl6pPr>
            <a:lvl7pPr marL="2750041" indent="0" algn="ctr">
              <a:buNone/>
              <a:defRPr>
                <a:solidFill>
                  <a:schemeClr val="tx1">
                    <a:tint val="75000"/>
                  </a:schemeClr>
                </a:solidFill>
              </a:defRPr>
            </a:lvl7pPr>
            <a:lvl8pPr marL="3208381" indent="0" algn="ctr">
              <a:buNone/>
              <a:defRPr>
                <a:solidFill>
                  <a:schemeClr val="tx1">
                    <a:tint val="75000"/>
                  </a:schemeClr>
                </a:solidFill>
              </a:defRPr>
            </a:lvl8pPr>
            <a:lvl9pPr marL="3666721" indent="0" algn="ctr">
              <a:buNone/>
              <a:defRPr>
                <a:solidFill>
                  <a:schemeClr val="tx1">
                    <a:tint val="75000"/>
                  </a:schemeClr>
                </a:solidFill>
              </a:defRPr>
            </a:lvl9pPr>
          </a:lstStyle>
          <a:p>
            <a:r>
              <a:rPr lang="en-US"/>
              <a:t>Click to edit Master subtitle style</a:t>
            </a:r>
          </a:p>
        </p:txBody>
      </p:sp>
      <p:sp>
        <p:nvSpPr>
          <p:cNvPr id="23" name="Copyright"/>
          <p:cNvSpPr txBox="1"/>
          <p:nvPr userDrawn="1"/>
        </p:nvSpPr>
        <p:spPr>
          <a:xfrm>
            <a:off x="10227052" y="6527632"/>
            <a:ext cx="2438400" cy="246221"/>
          </a:xfrm>
          <a:prstGeom prst="rect">
            <a:avLst/>
          </a:prstGeom>
          <a:noFill/>
        </p:spPr>
        <p:txBody>
          <a:bodyPr wrap="square" rtlCol="0">
            <a:spAutoFit/>
          </a:bodyPr>
          <a:lstStyle/>
          <a:p>
            <a:r>
              <a:rPr lang="en-US" sz="1003">
                <a:solidFill>
                  <a:schemeClr val="bg1"/>
                </a:solidFill>
                <a:latin typeface="Arial" pitchFamily="34" charset="0"/>
                <a:cs typeface="Arial" pitchFamily="34" charset="0"/>
              </a:rPr>
              <a:t>© 2020 The MathWorks, Inc.</a:t>
            </a:r>
          </a:p>
        </p:txBody>
      </p:sp>
      <p:cxnSp>
        <p:nvCxnSpPr>
          <p:cNvPr id="26" name="GrayLine"/>
          <p:cNvCxnSpPr/>
          <p:nvPr userDrawn="1"/>
        </p:nvCxnSpPr>
        <p:spPr>
          <a:xfrm>
            <a:off x="-4067" y="4376652"/>
            <a:ext cx="12209092" cy="0"/>
          </a:xfrm>
          <a:prstGeom prst="line">
            <a:avLst/>
          </a:prstGeom>
          <a:ln w="57150">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9" name="Logo" descr="09_MW_logo_CMYK_REV.png"/>
          <p:cNvPicPr>
            <a:picLocks noChangeAspect="1"/>
          </p:cNvPicPr>
          <p:nvPr userDrawn="1"/>
        </p:nvPicPr>
        <p:blipFill>
          <a:blip r:embed="rId3" cstate="print"/>
          <a:stretch>
            <a:fillRect/>
          </a:stretch>
        </p:blipFill>
        <p:spPr>
          <a:xfrm>
            <a:off x="10330730" y="141139"/>
            <a:ext cx="1620665" cy="320591"/>
          </a:xfrm>
          <a:prstGeom prst="rect">
            <a:avLst/>
          </a:prstGeom>
          <a:noFill/>
          <a:ln>
            <a:noFill/>
          </a:ln>
        </p:spPr>
      </p:pic>
    </p:spTree>
    <p:extLst>
      <p:ext uri="{BB962C8B-B14F-4D97-AF65-F5344CB8AC3E}">
        <p14:creationId xmlns:p14="http://schemas.microsoft.com/office/powerpoint/2010/main" val="14119964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lide Number"/>
          <p:cNvSpPr txBox="1">
            <a:spLocks noGrp="1"/>
          </p:cNvSpPr>
          <p:nvPr>
            <p:ph type="sldNum" sz="quarter" idx="2"/>
          </p:nvPr>
        </p:nvSpPr>
        <p:spPr>
          <a:xfrm>
            <a:off x="11750372" y="6459173"/>
            <a:ext cx="273656" cy="264255"/>
          </a:xfrm>
          <a:prstGeom prst="rect">
            <a:avLst/>
          </a:prstGeom>
          <a:ln w="12700">
            <a:miter lim="400000"/>
          </a:ln>
        </p:spPr>
        <p:txBody>
          <a:bodyPr wrap="none" lIns="45719" rIns="45719" anchor="ctr">
            <a:spAutoFit/>
          </a:bodyPr>
          <a:lstStyle>
            <a:lvl1pPr algn="ctr">
              <a:defRPr sz="1200" b="1">
                <a:solidFill>
                  <a:srgbClr val="0071AB"/>
                </a:solidFill>
              </a:defRPr>
            </a:lvl1pPr>
          </a:lstStyle>
          <a:p>
            <a:fld id="{86CB4B4D-7CA3-9044-876B-883B54F8677D}" type="slidenum">
              <a:t>‹#›</a:t>
            </a:fld>
            <a:endParaRPr/>
          </a:p>
        </p:txBody>
      </p:sp>
      <p:sp>
        <p:nvSpPr>
          <p:cNvPr id="3" name="Confidential"/>
          <p:cNvSpPr txBox="1"/>
          <p:nvPr/>
        </p:nvSpPr>
        <p:spPr>
          <a:xfrm>
            <a:off x="8809221" y="6454059"/>
            <a:ext cx="2946401" cy="264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spAutoFit/>
          </a:bodyPr>
          <a:lstStyle/>
          <a:p>
            <a:pPr algn="r">
              <a:defRPr sz="1200" spc="120">
                <a:solidFill>
                  <a:srgbClr val="808080"/>
                </a:solidFill>
              </a:defRPr>
            </a:pPr>
            <a:r>
              <a:t>CONFIDENTIAL</a:t>
            </a:r>
            <a:r>
              <a:rPr spc="100"/>
              <a:t>  |</a:t>
            </a:r>
          </a:p>
        </p:txBody>
      </p:sp>
      <p:pic>
        <p:nvPicPr>
          <p:cNvPr id="4" name="Logo" descr="Logo"/>
          <p:cNvPicPr>
            <a:picLocks noChangeAspect="1"/>
          </p:cNvPicPr>
          <p:nvPr/>
        </p:nvPicPr>
        <p:blipFill>
          <a:blip r:embed="rId8"/>
          <a:stretch>
            <a:fillRect/>
          </a:stretch>
        </p:blipFill>
        <p:spPr>
          <a:xfrm>
            <a:off x="10679338" y="72138"/>
            <a:ext cx="1327517" cy="360270"/>
          </a:xfrm>
          <a:prstGeom prst="rect">
            <a:avLst/>
          </a:prstGeom>
          <a:ln w="12700">
            <a:miter lim="400000"/>
          </a:ln>
        </p:spPr>
      </p:pic>
      <p:sp>
        <p:nvSpPr>
          <p:cNvPr id="5" name="Line"/>
          <p:cNvSpPr/>
          <p:nvPr/>
        </p:nvSpPr>
        <p:spPr>
          <a:xfrm rot="10800000" flipV="1">
            <a:off x="227830" y="224986"/>
            <a:ext cx="10298732" cy="21160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600" y="0"/>
                </a:lnTo>
                <a:lnTo>
                  <a:pt x="21600" y="21600"/>
                </a:lnTo>
                <a:lnTo>
                  <a:pt x="21597" y="21600"/>
                </a:lnTo>
              </a:path>
            </a:pathLst>
          </a:custGeom>
          <a:ln w="12700">
            <a:solidFill>
              <a:srgbClr val="0071AB"/>
            </a:solidFill>
          </a:ln>
        </p:spPr>
        <p:txBody>
          <a:bodyPr lIns="45719" rIns="45719" anchor="ctr"/>
          <a:lstStyle/>
          <a:p>
            <a:endParaRPr/>
          </a:p>
        </p:txBody>
      </p:sp>
      <p:sp>
        <p:nvSpPr>
          <p:cNvPr id="6" name="Title Text"/>
          <p:cNvSpPr txBox="1">
            <a:spLocks noGrp="1"/>
          </p:cNvSpPr>
          <p:nvPr>
            <p:ph type="title"/>
          </p:nvPr>
        </p:nvSpPr>
        <p:spPr>
          <a:xfrm>
            <a:off x="609601" y="457200"/>
            <a:ext cx="10769601" cy="990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Title Text</a:t>
            </a:r>
          </a:p>
        </p:txBody>
      </p:sp>
      <p:sp>
        <p:nvSpPr>
          <p:cNvPr id="7" name="Body Level One…"/>
          <p:cNvSpPr txBox="1">
            <a:spLocks noGrp="1"/>
          </p:cNvSpPr>
          <p:nvPr>
            <p:ph type="body" idx="1"/>
          </p:nvPr>
        </p:nvSpPr>
        <p:spPr>
          <a:xfrm>
            <a:off x="609601" y="1600200"/>
            <a:ext cx="10769601" cy="46482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pic>
        <p:nvPicPr>
          <p:cNvPr id="8" name="Picture 10" descr="Picture 10"/>
          <p:cNvPicPr>
            <a:picLocks noChangeAspect="1"/>
          </p:cNvPicPr>
          <p:nvPr/>
        </p:nvPicPr>
        <p:blipFill>
          <a:blip r:embed="rId9"/>
          <a:srcRect l="54" r="54"/>
          <a:stretch>
            <a:fillRect/>
          </a:stretch>
        </p:blipFill>
        <p:spPr>
          <a:xfrm>
            <a:off x="261826" y="6025538"/>
            <a:ext cx="1490993" cy="613155"/>
          </a:xfrm>
          <a:prstGeom prst="rect">
            <a:avLst/>
          </a:prstGeom>
          <a:ln w="12700">
            <a:miter lim="400000"/>
          </a:ln>
        </p:spPr>
      </p:pic>
    </p:spTree>
  </p:cSld>
  <p:clrMap bg1="lt1" tx1="dk1" bg2="lt2" tx2="dk2" accent1="accent1" accent2="accent2" accent3="accent3" accent4="accent4" accent5="accent5" accent6="accent6" hlink="hlink" folHlink="folHlink"/>
  <p:sldLayoutIdLst>
    <p:sldLayoutId id="2147483650" r:id="rId1"/>
    <p:sldLayoutId id="2147483653" r:id="rId2"/>
    <p:sldLayoutId id="2147483654" r:id="rId3"/>
    <p:sldLayoutId id="2147483655" r:id="rId4"/>
    <p:sldLayoutId id="2147483656" r:id="rId5"/>
    <p:sldLayoutId id="2147483663" r:id="rId6"/>
  </p:sldLayoutIdLst>
  <p:transition spd="med"/>
  <p:txStyles>
    <p:titleStyle>
      <a:lvl1pPr marL="0" marR="0" indent="0" algn="l" defTabSz="916686" rtl="0" latinLnBrk="0">
        <a:lnSpc>
          <a:spcPct val="100000"/>
        </a:lnSpc>
        <a:spcBef>
          <a:spcPts val="0"/>
        </a:spcBef>
        <a:spcAft>
          <a:spcPts val="0"/>
        </a:spcAft>
        <a:buClrTx/>
        <a:buSzTx/>
        <a:buFontTx/>
        <a:buNone/>
        <a:tabLst/>
        <a:defRPr sz="2800" b="1" i="0" u="none" strike="noStrike" cap="none" spc="0" baseline="0">
          <a:solidFill>
            <a:srgbClr val="0071AB"/>
          </a:solidFill>
          <a:uFillTx/>
          <a:latin typeface="Arial"/>
          <a:ea typeface="Arial"/>
          <a:cs typeface="Arial"/>
          <a:sym typeface="Arial"/>
        </a:defRPr>
      </a:lvl1pPr>
      <a:lvl2pPr marL="0" marR="0" indent="0" algn="l" defTabSz="916686" rtl="0" latinLnBrk="0">
        <a:lnSpc>
          <a:spcPct val="100000"/>
        </a:lnSpc>
        <a:spcBef>
          <a:spcPts val="0"/>
        </a:spcBef>
        <a:spcAft>
          <a:spcPts val="0"/>
        </a:spcAft>
        <a:buClrTx/>
        <a:buSzTx/>
        <a:buFontTx/>
        <a:buNone/>
        <a:tabLst/>
        <a:defRPr sz="2800" b="1" i="0" u="none" strike="noStrike" cap="none" spc="0" baseline="0">
          <a:solidFill>
            <a:srgbClr val="0071AB"/>
          </a:solidFill>
          <a:uFillTx/>
          <a:latin typeface="Arial"/>
          <a:ea typeface="Arial"/>
          <a:cs typeface="Arial"/>
          <a:sym typeface="Arial"/>
        </a:defRPr>
      </a:lvl2pPr>
      <a:lvl3pPr marL="0" marR="0" indent="0" algn="l" defTabSz="916686" rtl="0" latinLnBrk="0">
        <a:lnSpc>
          <a:spcPct val="100000"/>
        </a:lnSpc>
        <a:spcBef>
          <a:spcPts val="0"/>
        </a:spcBef>
        <a:spcAft>
          <a:spcPts val="0"/>
        </a:spcAft>
        <a:buClrTx/>
        <a:buSzTx/>
        <a:buFontTx/>
        <a:buNone/>
        <a:tabLst/>
        <a:defRPr sz="2800" b="1" i="0" u="none" strike="noStrike" cap="none" spc="0" baseline="0">
          <a:solidFill>
            <a:srgbClr val="0071AB"/>
          </a:solidFill>
          <a:uFillTx/>
          <a:latin typeface="Arial"/>
          <a:ea typeface="Arial"/>
          <a:cs typeface="Arial"/>
          <a:sym typeface="Arial"/>
        </a:defRPr>
      </a:lvl3pPr>
      <a:lvl4pPr marL="0" marR="0" indent="0" algn="l" defTabSz="916686" rtl="0" latinLnBrk="0">
        <a:lnSpc>
          <a:spcPct val="100000"/>
        </a:lnSpc>
        <a:spcBef>
          <a:spcPts val="0"/>
        </a:spcBef>
        <a:spcAft>
          <a:spcPts val="0"/>
        </a:spcAft>
        <a:buClrTx/>
        <a:buSzTx/>
        <a:buFontTx/>
        <a:buNone/>
        <a:tabLst/>
        <a:defRPr sz="2800" b="1" i="0" u="none" strike="noStrike" cap="none" spc="0" baseline="0">
          <a:solidFill>
            <a:srgbClr val="0071AB"/>
          </a:solidFill>
          <a:uFillTx/>
          <a:latin typeface="Arial"/>
          <a:ea typeface="Arial"/>
          <a:cs typeface="Arial"/>
          <a:sym typeface="Arial"/>
        </a:defRPr>
      </a:lvl4pPr>
      <a:lvl5pPr marL="0" marR="0" indent="0" algn="l" defTabSz="916686" rtl="0" latinLnBrk="0">
        <a:lnSpc>
          <a:spcPct val="100000"/>
        </a:lnSpc>
        <a:spcBef>
          <a:spcPts val="0"/>
        </a:spcBef>
        <a:spcAft>
          <a:spcPts val="0"/>
        </a:spcAft>
        <a:buClrTx/>
        <a:buSzTx/>
        <a:buFontTx/>
        <a:buNone/>
        <a:tabLst/>
        <a:defRPr sz="2800" b="1" i="0" u="none" strike="noStrike" cap="none" spc="0" baseline="0">
          <a:solidFill>
            <a:srgbClr val="0071AB"/>
          </a:solidFill>
          <a:uFillTx/>
          <a:latin typeface="Arial"/>
          <a:ea typeface="Arial"/>
          <a:cs typeface="Arial"/>
          <a:sym typeface="Arial"/>
        </a:defRPr>
      </a:lvl5pPr>
      <a:lvl6pPr marL="0" marR="0" indent="0" algn="l" defTabSz="916686" rtl="0" latinLnBrk="0">
        <a:lnSpc>
          <a:spcPct val="100000"/>
        </a:lnSpc>
        <a:spcBef>
          <a:spcPts val="0"/>
        </a:spcBef>
        <a:spcAft>
          <a:spcPts val="0"/>
        </a:spcAft>
        <a:buClrTx/>
        <a:buSzTx/>
        <a:buFontTx/>
        <a:buNone/>
        <a:tabLst/>
        <a:defRPr sz="2800" b="1" i="0" u="none" strike="noStrike" cap="none" spc="0" baseline="0">
          <a:solidFill>
            <a:srgbClr val="0071AB"/>
          </a:solidFill>
          <a:uFillTx/>
          <a:latin typeface="Arial"/>
          <a:ea typeface="Arial"/>
          <a:cs typeface="Arial"/>
          <a:sym typeface="Arial"/>
        </a:defRPr>
      </a:lvl6pPr>
      <a:lvl7pPr marL="0" marR="0" indent="0" algn="l" defTabSz="916686" rtl="0" latinLnBrk="0">
        <a:lnSpc>
          <a:spcPct val="100000"/>
        </a:lnSpc>
        <a:spcBef>
          <a:spcPts val="0"/>
        </a:spcBef>
        <a:spcAft>
          <a:spcPts val="0"/>
        </a:spcAft>
        <a:buClrTx/>
        <a:buSzTx/>
        <a:buFontTx/>
        <a:buNone/>
        <a:tabLst/>
        <a:defRPr sz="2800" b="1" i="0" u="none" strike="noStrike" cap="none" spc="0" baseline="0">
          <a:solidFill>
            <a:srgbClr val="0071AB"/>
          </a:solidFill>
          <a:uFillTx/>
          <a:latin typeface="Arial"/>
          <a:ea typeface="Arial"/>
          <a:cs typeface="Arial"/>
          <a:sym typeface="Arial"/>
        </a:defRPr>
      </a:lvl7pPr>
      <a:lvl8pPr marL="0" marR="0" indent="0" algn="l" defTabSz="916686" rtl="0" latinLnBrk="0">
        <a:lnSpc>
          <a:spcPct val="100000"/>
        </a:lnSpc>
        <a:spcBef>
          <a:spcPts val="0"/>
        </a:spcBef>
        <a:spcAft>
          <a:spcPts val="0"/>
        </a:spcAft>
        <a:buClrTx/>
        <a:buSzTx/>
        <a:buFontTx/>
        <a:buNone/>
        <a:tabLst/>
        <a:defRPr sz="2800" b="1" i="0" u="none" strike="noStrike" cap="none" spc="0" baseline="0">
          <a:solidFill>
            <a:srgbClr val="0071AB"/>
          </a:solidFill>
          <a:uFillTx/>
          <a:latin typeface="Arial"/>
          <a:ea typeface="Arial"/>
          <a:cs typeface="Arial"/>
          <a:sym typeface="Arial"/>
        </a:defRPr>
      </a:lvl8pPr>
      <a:lvl9pPr marL="0" marR="0" indent="0" algn="l" defTabSz="916686" rtl="0" latinLnBrk="0">
        <a:lnSpc>
          <a:spcPct val="100000"/>
        </a:lnSpc>
        <a:spcBef>
          <a:spcPts val="0"/>
        </a:spcBef>
        <a:spcAft>
          <a:spcPts val="0"/>
        </a:spcAft>
        <a:buClrTx/>
        <a:buSzTx/>
        <a:buFontTx/>
        <a:buNone/>
        <a:tabLst/>
        <a:defRPr sz="2800" b="1" i="0" u="none" strike="noStrike" cap="none" spc="0" baseline="0">
          <a:solidFill>
            <a:srgbClr val="0071AB"/>
          </a:solidFill>
          <a:uFillTx/>
          <a:latin typeface="Arial"/>
          <a:ea typeface="Arial"/>
          <a:cs typeface="Arial"/>
          <a:sym typeface="Arial"/>
        </a:defRPr>
      </a:lvl9pPr>
    </p:titleStyle>
    <p:bodyStyle>
      <a:lvl1pPr marL="343756" marR="0" indent="-343756" algn="l" defTabSz="916686" rtl="0" latinLnBrk="0">
        <a:lnSpc>
          <a:spcPct val="100000"/>
        </a:lnSpc>
        <a:spcBef>
          <a:spcPts val="500"/>
        </a:spcBef>
        <a:spcAft>
          <a:spcPts val="0"/>
        </a:spcAft>
        <a:buClr>
          <a:srgbClr val="0071AB"/>
        </a:buClr>
        <a:buSzPct val="75000"/>
        <a:buFontTx/>
        <a:buChar char="▪"/>
        <a:tabLst/>
        <a:defRPr sz="2400" b="0" i="0" u="none" strike="noStrike" cap="none" spc="0" baseline="0">
          <a:solidFill>
            <a:srgbClr val="000000"/>
          </a:solidFill>
          <a:uFillTx/>
          <a:latin typeface="Arial"/>
          <a:ea typeface="Arial"/>
          <a:cs typeface="Arial"/>
          <a:sym typeface="Arial"/>
        </a:defRPr>
      </a:lvl1pPr>
      <a:lvl2pPr marL="802099" marR="0" indent="-343756" algn="l" defTabSz="916686" rtl="0" latinLnBrk="0">
        <a:lnSpc>
          <a:spcPct val="100000"/>
        </a:lnSpc>
        <a:spcBef>
          <a:spcPts val="500"/>
        </a:spcBef>
        <a:spcAft>
          <a:spcPts val="0"/>
        </a:spcAft>
        <a:buClr>
          <a:srgbClr val="0071AB"/>
        </a:buClr>
        <a:buSzPct val="100000"/>
        <a:buFontTx/>
        <a:buChar char="–"/>
        <a:tabLst/>
        <a:defRPr sz="2400" b="0" i="0" u="none" strike="noStrike" cap="none" spc="0" baseline="0">
          <a:solidFill>
            <a:srgbClr val="000000"/>
          </a:solidFill>
          <a:uFillTx/>
          <a:latin typeface="Arial"/>
          <a:ea typeface="Arial"/>
          <a:cs typeface="Arial"/>
          <a:sym typeface="Arial"/>
        </a:defRPr>
      </a:lvl2pPr>
      <a:lvl3pPr marL="1260443" marR="0" indent="-343758" algn="l" defTabSz="916686" rtl="0" latinLnBrk="0">
        <a:lnSpc>
          <a:spcPct val="100000"/>
        </a:lnSpc>
        <a:spcBef>
          <a:spcPts val="500"/>
        </a:spcBef>
        <a:spcAft>
          <a:spcPts val="0"/>
        </a:spcAft>
        <a:buClr>
          <a:srgbClr val="0071AB"/>
        </a:buClr>
        <a:buSzPct val="75000"/>
        <a:buFontTx/>
        <a:buChar char="▪"/>
        <a:tabLst/>
        <a:defRPr sz="2400" b="0" i="0" u="none" strike="noStrike" cap="none" spc="0" baseline="0">
          <a:solidFill>
            <a:srgbClr val="000000"/>
          </a:solidFill>
          <a:uFillTx/>
          <a:latin typeface="Arial"/>
          <a:ea typeface="Arial"/>
          <a:cs typeface="Arial"/>
          <a:sym typeface="Arial"/>
        </a:defRPr>
      </a:lvl3pPr>
      <a:lvl4pPr marL="0" marR="0" indent="1375029" algn="l" defTabSz="916686" rtl="0" latinLnBrk="0">
        <a:lnSpc>
          <a:spcPct val="100000"/>
        </a:lnSpc>
        <a:spcBef>
          <a:spcPts val="500"/>
        </a:spcBef>
        <a:spcAft>
          <a:spcPts val="0"/>
        </a:spcAft>
        <a:buClr>
          <a:srgbClr val="0071AB"/>
        </a:buClr>
        <a:buSzTx/>
        <a:buFont typeface="Wingdings"/>
        <a:buNone/>
        <a:tabLst/>
        <a:defRPr sz="2400" b="0" i="0" u="none" strike="noStrike" cap="none" spc="0" baseline="0">
          <a:solidFill>
            <a:srgbClr val="000000"/>
          </a:solidFill>
          <a:uFillTx/>
          <a:latin typeface="Arial"/>
          <a:ea typeface="Arial"/>
          <a:cs typeface="Arial"/>
          <a:sym typeface="Arial"/>
        </a:defRPr>
      </a:lvl4pPr>
      <a:lvl5pPr marL="2226238" marR="0" indent="-392866" algn="l" defTabSz="916686" rtl="0" latinLnBrk="0">
        <a:lnSpc>
          <a:spcPct val="100000"/>
        </a:lnSpc>
        <a:spcBef>
          <a:spcPts val="500"/>
        </a:spcBef>
        <a:spcAft>
          <a:spcPts val="0"/>
        </a:spcAft>
        <a:buClr>
          <a:srgbClr val="0071AB"/>
        </a:buClr>
        <a:buSzPct val="100000"/>
        <a:buFontTx/>
        <a:buChar char="»"/>
        <a:tabLst/>
        <a:defRPr sz="2400" b="0" i="0" u="none" strike="noStrike" cap="none" spc="0" baseline="0">
          <a:solidFill>
            <a:srgbClr val="000000"/>
          </a:solidFill>
          <a:uFillTx/>
          <a:latin typeface="Arial"/>
          <a:ea typeface="Arial"/>
          <a:cs typeface="Arial"/>
          <a:sym typeface="Arial"/>
        </a:defRPr>
      </a:lvl5pPr>
      <a:lvl6pPr marL="2566721" marR="0" indent="-275006" algn="l" defTabSz="916686" rtl="0" latinLnBrk="0">
        <a:lnSpc>
          <a:spcPct val="100000"/>
        </a:lnSpc>
        <a:spcBef>
          <a:spcPts val="500"/>
        </a:spcBef>
        <a:spcAft>
          <a:spcPts val="0"/>
        </a:spcAft>
        <a:buClr>
          <a:srgbClr val="0071AB"/>
        </a:buClr>
        <a:buSzPct val="100000"/>
        <a:buFontTx/>
        <a:buChar char="•"/>
        <a:tabLst/>
        <a:defRPr sz="2400" b="0" i="0" u="none" strike="noStrike" cap="none" spc="0" baseline="0">
          <a:solidFill>
            <a:srgbClr val="000000"/>
          </a:solidFill>
          <a:uFillTx/>
          <a:latin typeface="Arial"/>
          <a:ea typeface="Arial"/>
          <a:cs typeface="Arial"/>
          <a:sym typeface="Arial"/>
        </a:defRPr>
      </a:lvl6pPr>
      <a:lvl7pPr marL="3025064" marR="0" indent="-275006" algn="l" defTabSz="916686" rtl="0" latinLnBrk="0">
        <a:lnSpc>
          <a:spcPct val="100000"/>
        </a:lnSpc>
        <a:spcBef>
          <a:spcPts val="500"/>
        </a:spcBef>
        <a:spcAft>
          <a:spcPts val="0"/>
        </a:spcAft>
        <a:buClr>
          <a:srgbClr val="0071AB"/>
        </a:buClr>
        <a:buSzPct val="100000"/>
        <a:buFontTx/>
        <a:buChar char="•"/>
        <a:tabLst/>
        <a:defRPr sz="2400" b="0" i="0" u="none" strike="noStrike" cap="none" spc="0" baseline="0">
          <a:solidFill>
            <a:srgbClr val="000000"/>
          </a:solidFill>
          <a:uFillTx/>
          <a:latin typeface="Arial"/>
          <a:ea typeface="Arial"/>
          <a:cs typeface="Arial"/>
          <a:sym typeface="Arial"/>
        </a:defRPr>
      </a:lvl7pPr>
      <a:lvl8pPr marL="3483407" marR="0" indent="-275006" algn="l" defTabSz="916686" rtl="0" latinLnBrk="0">
        <a:lnSpc>
          <a:spcPct val="100000"/>
        </a:lnSpc>
        <a:spcBef>
          <a:spcPts val="500"/>
        </a:spcBef>
        <a:spcAft>
          <a:spcPts val="0"/>
        </a:spcAft>
        <a:buClr>
          <a:srgbClr val="0071AB"/>
        </a:buClr>
        <a:buSzPct val="100000"/>
        <a:buFontTx/>
        <a:buChar char="•"/>
        <a:tabLst/>
        <a:defRPr sz="2400" b="0" i="0" u="none" strike="noStrike" cap="none" spc="0" baseline="0">
          <a:solidFill>
            <a:srgbClr val="000000"/>
          </a:solidFill>
          <a:uFillTx/>
          <a:latin typeface="Arial"/>
          <a:ea typeface="Arial"/>
          <a:cs typeface="Arial"/>
          <a:sym typeface="Arial"/>
        </a:defRPr>
      </a:lvl8pPr>
      <a:lvl9pPr marL="3941750" marR="0" indent="-275006" algn="l" defTabSz="916686" rtl="0" latinLnBrk="0">
        <a:lnSpc>
          <a:spcPct val="100000"/>
        </a:lnSpc>
        <a:spcBef>
          <a:spcPts val="500"/>
        </a:spcBef>
        <a:spcAft>
          <a:spcPts val="0"/>
        </a:spcAft>
        <a:buClr>
          <a:srgbClr val="0071AB"/>
        </a:buClr>
        <a:buSzPct val="100000"/>
        <a:buFontTx/>
        <a:buChar char="•"/>
        <a:tabLst/>
        <a:defRPr sz="2400" b="0" i="0" u="none" strike="noStrike" cap="none" spc="0" baseline="0">
          <a:solidFill>
            <a:srgbClr val="000000"/>
          </a:solidFill>
          <a:uFillTx/>
          <a:latin typeface="Arial"/>
          <a:ea typeface="Arial"/>
          <a:cs typeface="Arial"/>
          <a:sym typeface="Arial"/>
        </a:defRPr>
      </a:lvl9pPr>
    </p:bodyStyle>
    <p:otherStyle>
      <a:lvl1pPr marL="0" marR="0" indent="0" algn="ct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Arial"/>
        </a:defRPr>
      </a:lvl1pPr>
      <a:lvl2pPr marL="0" marR="0" indent="457200" algn="ct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Arial"/>
        </a:defRPr>
      </a:lvl2pPr>
      <a:lvl3pPr marL="0" marR="0" indent="914400" algn="ct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Arial"/>
        </a:defRPr>
      </a:lvl3pPr>
      <a:lvl4pPr marL="0" marR="0" indent="1371600" algn="ct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Arial"/>
        </a:defRPr>
      </a:lvl4pPr>
      <a:lvl5pPr marL="0" marR="0" indent="1828800" algn="ct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Arial"/>
        </a:defRPr>
      </a:lvl5pPr>
      <a:lvl6pPr marL="0" marR="0" indent="2286000" algn="ct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Arial"/>
        </a:defRPr>
      </a:lvl6pPr>
      <a:lvl7pPr marL="0" marR="0" indent="2743200" algn="ct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Arial"/>
        </a:defRPr>
      </a:lvl7pPr>
      <a:lvl8pPr marL="0" marR="0" indent="3200400" algn="ct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Arial"/>
        </a:defRPr>
      </a:lvl8pPr>
      <a:lvl9pPr marL="0" marR="0" indent="3657600" algn="ctr" defTabSz="914400" rtl="0" latinLnBrk="0">
        <a:lnSpc>
          <a:spcPct val="100000"/>
        </a:lnSpc>
        <a:spcBef>
          <a:spcPts val="0"/>
        </a:spcBef>
        <a:spcAft>
          <a:spcPts val="0"/>
        </a:spcAft>
        <a:buClrTx/>
        <a:buSzTx/>
        <a:buFontTx/>
        <a:buNone/>
        <a:tabLst/>
        <a:defRPr sz="1200" b="1"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p:txBody>
          <a:bodyPr>
            <a:normAutofit/>
          </a:bodyPr>
          <a:lstStyle/>
          <a:p>
            <a:r>
              <a:rPr lang="en-US"/>
              <a:t>Arnie Berlin,  Member of ADAS AD PFT, Novi Office</a:t>
            </a:r>
          </a:p>
          <a:p>
            <a:r>
              <a:rPr lang="en-US"/>
              <a:t>AE specializing in Computer Vision and Deep Learning</a:t>
            </a:r>
          </a:p>
          <a:p>
            <a:r>
              <a:rPr lang="en-US"/>
              <a:t>January 3, 2021</a:t>
            </a:r>
          </a:p>
        </p:txBody>
      </p:sp>
      <p:sp>
        <p:nvSpPr>
          <p:cNvPr id="8" name="Title 7">
            <a:extLst>
              <a:ext uri="{FF2B5EF4-FFF2-40B4-BE49-F238E27FC236}">
                <a16:creationId xmlns:a16="http://schemas.microsoft.com/office/drawing/2014/main" id="{6596F1B8-24F3-45C7-86F7-FDA48C47A8B5}"/>
              </a:ext>
            </a:extLst>
          </p:cNvPr>
          <p:cNvSpPr>
            <a:spLocks noGrp="1"/>
          </p:cNvSpPr>
          <p:nvPr>
            <p:ph type="ctrTitle"/>
          </p:nvPr>
        </p:nvSpPr>
        <p:spPr/>
        <p:txBody>
          <a:bodyPr/>
          <a:lstStyle/>
          <a:p>
            <a:r>
              <a:rPr lang="en-US">
                <a:solidFill>
                  <a:srgbClr val="0070C0"/>
                </a:solidFill>
              </a:rPr>
              <a:t>Experiment </a:t>
            </a:r>
            <a:r>
              <a:rPr lang="en-US" err="1">
                <a:solidFill>
                  <a:srgbClr val="0070C0"/>
                </a:solidFill>
              </a:rPr>
              <a:t>Mgr</a:t>
            </a:r>
            <a:r>
              <a:rPr lang="en-US">
                <a:solidFill>
                  <a:srgbClr val="0070C0"/>
                </a:solidFill>
              </a:rPr>
              <a:t> Example with Custom Training Loop and UI based on the 3D Brain Segmentation Example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46">
            <a:extLst>
              <a:ext uri="{FF2B5EF4-FFF2-40B4-BE49-F238E27FC236}">
                <a16:creationId xmlns:a16="http://schemas.microsoft.com/office/drawing/2014/main" id="{44DF9398-8984-4537-8791-D90D32A8E6EE}"/>
              </a:ext>
            </a:extLst>
          </p:cNvPr>
          <p:cNvPicPr>
            <a:picLocks noChangeAspect="1"/>
          </p:cNvPicPr>
          <p:nvPr/>
        </p:nvPicPr>
        <p:blipFill>
          <a:blip r:embed="rId3"/>
          <a:stretch>
            <a:fillRect/>
          </a:stretch>
        </p:blipFill>
        <p:spPr>
          <a:xfrm>
            <a:off x="609600" y="2133600"/>
            <a:ext cx="7096836" cy="3962400"/>
          </a:xfrm>
          <a:prstGeom prst="rect">
            <a:avLst/>
          </a:prstGeom>
        </p:spPr>
      </p:pic>
      <p:pic>
        <p:nvPicPr>
          <p:cNvPr id="36" name="Picture 35">
            <a:extLst>
              <a:ext uri="{FF2B5EF4-FFF2-40B4-BE49-F238E27FC236}">
                <a16:creationId xmlns:a16="http://schemas.microsoft.com/office/drawing/2014/main" id="{D877019D-C763-46B2-9026-8FEE45D9E0AD}"/>
              </a:ext>
            </a:extLst>
          </p:cNvPr>
          <p:cNvPicPr>
            <a:picLocks noChangeAspect="1"/>
          </p:cNvPicPr>
          <p:nvPr/>
        </p:nvPicPr>
        <p:blipFill>
          <a:blip r:embed="rId4"/>
          <a:stretch>
            <a:fillRect/>
          </a:stretch>
        </p:blipFill>
        <p:spPr>
          <a:xfrm>
            <a:off x="1371600" y="2473971"/>
            <a:ext cx="7086600" cy="3975140"/>
          </a:xfrm>
          <a:prstGeom prst="rect">
            <a:avLst/>
          </a:prstGeom>
        </p:spPr>
      </p:pic>
      <p:grpSp>
        <p:nvGrpSpPr>
          <p:cNvPr id="30" name="Group 29">
            <a:extLst>
              <a:ext uri="{FF2B5EF4-FFF2-40B4-BE49-F238E27FC236}">
                <a16:creationId xmlns:a16="http://schemas.microsoft.com/office/drawing/2014/main" id="{15C3B0B0-781A-4203-B729-B35D61F111B2}"/>
              </a:ext>
            </a:extLst>
          </p:cNvPr>
          <p:cNvGrpSpPr/>
          <p:nvPr/>
        </p:nvGrpSpPr>
        <p:grpSpPr>
          <a:xfrm>
            <a:off x="3483799" y="1676400"/>
            <a:ext cx="7565201" cy="4648200"/>
            <a:chOff x="3483799" y="1676400"/>
            <a:chExt cx="7565201" cy="4648200"/>
          </a:xfrm>
        </p:grpSpPr>
        <p:pic>
          <p:nvPicPr>
            <p:cNvPr id="33" name="Picture 32">
              <a:extLst>
                <a:ext uri="{FF2B5EF4-FFF2-40B4-BE49-F238E27FC236}">
                  <a16:creationId xmlns:a16="http://schemas.microsoft.com/office/drawing/2014/main" id="{CCBDC0A9-C653-4EFB-88C2-1F744521C4C9}"/>
                </a:ext>
              </a:extLst>
            </p:cNvPr>
            <p:cNvPicPr>
              <a:picLocks noChangeAspect="1"/>
            </p:cNvPicPr>
            <p:nvPr/>
          </p:nvPicPr>
          <p:blipFill>
            <a:blip r:embed="rId5"/>
            <a:stretch>
              <a:fillRect/>
            </a:stretch>
          </p:blipFill>
          <p:spPr>
            <a:xfrm>
              <a:off x="4092492" y="2426731"/>
              <a:ext cx="6956508" cy="3897869"/>
            </a:xfrm>
            <a:prstGeom prst="rect">
              <a:avLst/>
            </a:prstGeom>
          </p:spPr>
        </p:pic>
        <p:sp>
          <p:nvSpPr>
            <p:cNvPr id="34" name="TextBox 33">
              <a:extLst>
                <a:ext uri="{FF2B5EF4-FFF2-40B4-BE49-F238E27FC236}">
                  <a16:creationId xmlns:a16="http://schemas.microsoft.com/office/drawing/2014/main" id="{71F0B1BA-1114-4CD6-8896-3C0CD32C98AC}"/>
                </a:ext>
              </a:extLst>
            </p:cNvPr>
            <p:cNvSpPr txBox="1"/>
            <p:nvPr/>
          </p:nvSpPr>
          <p:spPr>
            <a:xfrm>
              <a:off x="4038600" y="1676400"/>
              <a:ext cx="3048000" cy="369332"/>
            </a:xfrm>
            <a:prstGeom prst="rect">
              <a:avLst/>
            </a:prstGeom>
            <a:noFill/>
          </p:spPr>
          <p:txBody>
            <a:bodyPr wrap="square" rtlCol="0">
              <a:spAutoFit/>
            </a:bodyPr>
            <a:lstStyle/>
            <a:p>
              <a:r>
                <a:rPr lang="en-US">
                  <a:latin typeface="Arial" pitchFamily="34" charset="0"/>
                  <a:cs typeface="Arial" pitchFamily="34" charset="0"/>
                </a:rPr>
                <a:t>Ported to 3D Brain example</a:t>
              </a:r>
            </a:p>
          </p:txBody>
        </p:sp>
        <p:cxnSp>
          <p:nvCxnSpPr>
            <p:cNvPr id="35" name="Straight Arrow Connector 34">
              <a:extLst>
                <a:ext uri="{FF2B5EF4-FFF2-40B4-BE49-F238E27FC236}">
                  <a16:creationId xmlns:a16="http://schemas.microsoft.com/office/drawing/2014/main" id="{E3167DE0-CD50-4553-BF3D-98534109A01B}"/>
                </a:ext>
              </a:extLst>
            </p:cNvPr>
            <p:cNvCxnSpPr/>
            <p:nvPr/>
          </p:nvCxnSpPr>
          <p:spPr>
            <a:xfrm>
              <a:off x="3483799" y="1905000"/>
              <a:ext cx="629392" cy="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3" name="TextBox 22">
            <a:extLst>
              <a:ext uri="{FF2B5EF4-FFF2-40B4-BE49-F238E27FC236}">
                <a16:creationId xmlns:a16="http://schemas.microsoft.com/office/drawing/2014/main" id="{A454EE10-FEC8-40AE-BA29-026AF6128F91}"/>
              </a:ext>
            </a:extLst>
          </p:cNvPr>
          <p:cNvSpPr txBox="1"/>
          <p:nvPr/>
        </p:nvSpPr>
        <p:spPr>
          <a:xfrm>
            <a:off x="656364" y="1651169"/>
            <a:ext cx="5744435" cy="369332"/>
          </a:xfrm>
          <a:prstGeom prst="rect">
            <a:avLst/>
          </a:prstGeom>
          <a:noFill/>
        </p:spPr>
        <p:txBody>
          <a:bodyPr wrap="square" rtlCol="0">
            <a:spAutoFit/>
          </a:bodyPr>
          <a:lstStyle/>
          <a:p>
            <a:r>
              <a:rPr lang="en-US">
                <a:latin typeface="Arial" pitchFamily="34" charset="0"/>
                <a:cs typeface="Arial" pitchFamily="34" charset="0"/>
              </a:rPr>
              <a:t>Original solution driven by special needs of customer</a:t>
            </a:r>
          </a:p>
        </p:txBody>
      </p:sp>
      <p:grpSp>
        <p:nvGrpSpPr>
          <p:cNvPr id="41" name="Group 40">
            <a:extLst>
              <a:ext uri="{FF2B5EF4-FFF2-40B4-BE49-F238E27FC236}">
                <a16:creationId xmlns:a16="http://schemas.microsoft.com/office/drawing/2014/main" id="{5E13E7A1-760A-45A6-A9ED-45A87CC8372D}"/>
              </a:ext>
            </a:extLst>
          </p:cNvPr>
          <p:cNvGrpSpPr/>
          <p:nvPr/>
        </p:nvGrpSpPr>
        <p:grpSpPr>
          <a:xfrm>
            <a:off x="7086600" y="1716041"/>
            <a:ext cx="4759303" cy="4882295"/>
            <a:chOff x="7086600" y="1716041"/>
            <a:chExt cx="4759303" cy="4882295"/>
          </a:xfrm>
        </p:grpSpPr>
        <p:sp>
          <p:nvSpPr>
            <p:cNvPr id="42" name="TextBox 41">
              <a:extLst>
                <a:ext uri="{FF2B5EF4-FFF2-40B4-BE49-F238E27FC236}">
                  <a16:creationId xmlns:a16="http://schemas.microsoft.com/office/drawing/2014/main" id="{E85B9165-9FE2-42CA-8A41-C57A17BC58A9}"/>
                </a:ext>
              </a:extLst>
            </p:cNvPr>
            <p:cNvSpPr txBox="1"/>
            <p:nvPr/>
          </p:nvSpPr>
          <p:spPr>
            <a:xfrm>
              <a:off x="7620000" y="1716041"/>
              <a:ext cx="3746888" cy="646331"/>
            </a:xfrm>
            <a:prstGeom prst="rect">
              <a:avLst/>
            </a:prstGeom>
            <a:noFill/>
          </p:spPr>
          <p:txBody>
            <a:bodyPr wrap="square" rtlCol="0">
              <a:spAutoFit/>
            </a:bodyPr>
            <a:lstStyle/>
            <a:p>
              <a:r>
                <a:rPr lang="en-US">
                  <a:latin typeface="Arial" pitchFamily="34" charset="0"/>
                  <a:cs typeface="Arial" pitchFamily="34" charset="0"/>
                </a:rPr>
                <a:t>Ported to R2021a Experiment Manager using Custom Training</a:t>
              </a:r>
            </a:p>
          </p:txBody>
        </p:sp>
        <p:cxnSp>
          <p:nvCxnSpPr>
            <p:cNvPr id="43" name="Straight Arrow Connector 42">
              <a:extLst>
                <a:ext uri="{FF2B5EF4-FFF2-40B4-BE49-F238E27FC236}">
                  <a16:creationId xmlns:a16="http://schemas.microsoft.com/office/drawing/2014/main" id="{B624FFD1-3782-49A1-B00D-443C9927F1F2}"/>
                </a:ext>
              </a:extLst>
            </p:cNvPr>
            <p:cNvCxnSpPr/>
            <p:nvPr/>
          </p:nvCxnSpPr>
          <p:spPr>
            <a:xfrm>
              <a:off x="7086600" y="1900710"/>
              <a:ext cx="629392" cy="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44" name="Picture 43">
              <a:extLst>
                <a:ext uri="{FF2B5EF4-FFF2-40B4-BE49-F238E27FC236}">
                  <a16:creationId xmlns:a16="http://schemas.microsoft.com/office/drawing/2014/main" id="{FFA50FCF-5841-4BAA-B494-50F432508CFD}"/>
                </a:ext>
              </a:extLst>
            </p:cNvPr>
            <p:cNvPicPr>
              <a:picLocks noChangeAspect="1"/>
            </p:cNvPicPr>
            <p:nvPr/>
          </p:nvPicPr>
          <p:blipFill>
            <a:blip r:embed="rId6"/>
            <a:stretch>
              <a:fillRect/>
            </a:stretch>
          </p:blipFill>
          <p:spPr>
            <a:xfrm>
              <a:off x="7620000" y="2438400"/>
              <a:ext cx="3746888" cy="2149088"/>
            </a:xfrm>
            <a:prstGeom prst="rect">
              <a:avLst/>
            </a:prstGeom>
          </p:spPr>
        </p:pic>
        <p:pic>
          <p:nvPicPr>
            <p:cNvPr id="45" name="Picture 44">
              <a:extLst>
                <a:ext uri="{FF2B5EF4-FFF2-40B4-BE49-F238E27FC236}">
                  <a16:creationId xmlns:a16="http://schemas.microsoft.com/office/drawing/2014/main" id="{7C583D57-D0B2-455A-90E7-4E5855F3A899}"/>
                </a:ext>
              </a:extLst>
            </p:cNvPr>
            <p:cNvPicPr>
              <a:picLocks noChangeAspect="1"/>
            </p:cNvPicPr>
            <p:nvPr/>
          </p:nvPicPr>
          <p:blipFill>
            <a:blip r:embed="rId7"/>
            <a:stretch>
              <a:fillRect/>
            </a:stretch>
          </p:blipFill>
          <p:spPr>
            <a:xfrm>
              <a:off x="7772076" y="3657600"/>
              <a:ext cx="3756306" cy="2167818"/>
            </a:xfrm>
            <a:prstGeom prst="rect">
              <a:avLst/>
            </a:prstGeom>
          </p:spPr>
        </p:pic>
        <p:pic>
          <p:nvPicPr>
            <p:cNvPr id="46" name="Picture 45">
              <a:extLst>
                <a:ext uri="{FF2B5EF4-FFF2-40B4-BE49-F238E27FC236}">
                  <a16:creationId xmlns:a16="http://schemas.microsoft.com/office/drawing/2014/main" id="{C60E9DC2-6346-42C2-BFAE-361262D19EC0}"/>
                </a:ext>
              </a:extLst>
            </p:cNvPr>
            <p:cNvPicPr>
              <a:picLocks noChangeAspect="1"/>
            </p:cNvPicPr>
            <p:nvPr/>
          </p:nvPicPr>
          <p:blipFill>
            <a:blip r:embed="rId8"/>
            <a:stretch>
              <a:fillRect/>
            </a:stretch>
          </p:blipFill>
          <p:spPr>
            <a:xfrm>
              <a:off x="10439400" y="5254400"/>
              <a:ext cx="1406503" cy="1343936"/>
            </a:xfrm>
            <a:prstGeom prst="rect">
              <a:avLst/>
            </a:prstGeom>
          </p:spPr>
        </p:pic>
      </p:grpSp>
      <p:grpSp>
        <p:nvGrpSpPr>
          <p:cNvPr id="7" name="Group 6">
            <a:extLst>
              <a:ext uri="{FF2B5EF4-FFF2-40B4-BE49-F238E27FC236}">
                <a16:creationId xmlns:a16="http://schemas.microsoft.com/office/drawing/2014/main" id="{42198BA7-5FEA-4E6F-A558-93C3ED0D702D}"/>
              </a:ext>
            </a:extLst>
          </p:cNvPr>
          <p:cNvGrpSpPr/>
          <p:nvPr/>
        </p:nvGrpSpPr>
        <p:grpSpPr>
          <a:xfrm>
            <a:off x="3483799" y="1666583"/>
            <a:ext cx="3831401" cy="2600617"/>
            <a:chOff x="3483799" y="1143000"/>
            <a:chExt cx="3831401" cy="2600617"/>
          </a:xfrm>
        </p:grpSpPr>
        <p:sp>
          <p:nvSpPr>
            <p:cNvPr id="39" name="TextBox 38">
              <a:extLst>
                <a:ext uri="{FF2B5EF4-FFF2-40B4-BE49-F238E27FC236}">
                  <a16:creationId xmlns:a16="http://schemas.microsoft.com/office/drawing/2014/main" id="{C50400D7-08A2-48BF-9DB9-ADE59BCD4284}"/>
                </a:ext>
              </a:extLst>
            </p:cNvPr>
            <p:cNvSpPr txBox="1"/>
            <p:nvPr/>
          </p:nvSpPr>
          <p:spPr>
            <a:xfrm>
              <a:off x="4038600" y="1143000"/>
              <a:ext cx="3048000" cy="369332"/>
            </a:xfrm>
            <a:prstGeom prst="rect">
              <a:avLst/>
            </a:prstGeom>
            <a:noFill/>
          </p:spPr>
          <p:txBody>
            <a:bodyPr wrap="square" rtlCol="0">
              <a:spAutoFit/>
            </a:bodyPr>
            <a:lstStyle/>
            <a:p>
              <a:r>
                <a:rPr lang="en-US">
                  <a:latin typeface="Arial" pitchFamily="34" charset="0"/>
                  <a:cs typeface="Arial" pitchFamily="34" charset="0"/>
                </a:rPr>
                <a:t>Ported to 3D Brain example</a:t>
              </a:r>
            </a:p>
          </p:txBody>
        </p:sp>
        <p:cxnSp>
          <p:nvCxnSpPr>
            <p:cNvPr id="40" name="Straight Arrow Connector 39">
              <a:extLst>
                <a:ext uri="{FF2B5EF4-FFF2-40B4-BE49-F238E27FC236}">
                  <a16:creationId xmlns:a16="http://schemas.microsoft.com/office/drawing/2014/main" id="{FC4279F9-E816-47AD-8F50-3230E0A626ED}"/>
                </a:ext>
              </a:extLst>
            </p:cNvPr>
            <p:cNvCxnSpPr/>
            <p:nvPr/>
          </p:nvCxnSpPr>
          <p:spPr>
            <a:xfrm>
              <a:off x="3483799" y="1371600"/>
              <a:ext cx="629392" cy="0"/>
            </a:xfrm>
            <a:prstGeom prst="straightConnector1">
              <a:avLst/>
            </a:prstGeom>
            <a:ln w="47625">
              <a:solidFill>
                <a:schemeClr val="tx1"/>
              </a:solidFill>
              <a:tailEnd type="triangle"/>
            </a:ln>
          </p:spPr>
          <p:style>
            <a:lnRef idx="1">
              <a:schemeClr val="accent1"/>
            </a:lnRef>
            <a:fillRef idx="0">
              <a:schemeClr val="accent1"/>
            </a:fillRef>
            <a:effectRef idx="0">
              <a:schemeClr val="accent1"/>
            </a:effectRef>
            <a:fontRef idx="minor">
              <a:schemeClr val="tx1"/>
            </a:fontRef>
          </p:style>
        </p:cxnSp>
        <p:pic>
          <p:nvPicPr>
            <p:cNvPr id="27" name="Picture 26">
              <a:extLst>
                <a:ext uri="{FF2B5EF4-FFF2-40B4-BE49-F238E27FC236}">
                  <a16:creationId xmlns:a16="http://schemas.microsoft.com/office/drawing/2014/main" id="{6F4029C2-8F4D-4A05-A583-BE65A9B704A7}"/>
                </a:ext>
              </a:extLst>
            </p:cNvPr>
            <p:cNvPicPr>
              <a:picLocks noChangeAspect="1"/>
            </p:cNvPicPr>
            <p:nvPr/>
          </p:nvPicPr>
          <p:blipFill>
            <a:blip r:embed="rId5"/>
            <a:stretch>
              <a:fillRect/>
            </a:stretch>
          </p:blipFill>
          <p:spPr>
            <a:xfrm>
              <a:off x="4087431" y="1935034"/>
              <a:ext cx="3227769" cy="1808583"/>
            </a:xfrm>
            <a:prstGeom prst="rect">
              <a:avLst/>
            </a:prstGeom>
          </p:spPr>
        </p:pic>
      </p:grpSp>
      <p:grpSp>
        <p:nvGrpSpPr>
          <p:cNvPr id="12" name="Group 11">
            <a:extLst>
              <a:ext uri="{FF2B5EF4-FFF2-40B4-BE49-F238E27FC236}">
                <a16:creationId xmlns:a16="http://schemas.microsoft.com/office/drawing/2014/main" id="{9E8B742E-2584-486A-B3A7-5DAE7BEB9F21}"/>
              </a:ext>
            </a:extLst>
          </p:cNvPr>
          <p:cNvGrpSpPr/>
          <p:nvPr/>
        </p:nvGrpSpPr>
        <p:grpSpPr>
          <a:xfrm>
            <a:off x="673314" y="1651169"/>
            <a:ext cx="3295888" cy="4444831"/>
            <a:chOff x="673314" y="1651169"/>
            <a:chExt cx="3295888" cy="4444831"/>
          </a:xfrm>
        </p:grpSpPr>
        <p:pic>
          <p:nvPicPr>
            <p:cNvPr id="49" name="Picture 48">
              <a:extLst>
                <a:ext uri="{FF2B5EF4-FFF2-40B4-BE49-F238E27FC236}">
                  <a16:creationId xmlns:a16="http://schemas.microsoft.com/office/drawing/2014/main" id="{0C81AFB3-775B-405D-B145-BB5243AC220D}"/>
                </a:ext>
              </a:extLst>
            </p:cNvPr>
            <p:cNvPicPr>
              <a:picLocks noChangeAspect="1"/>
            </p:cNvPicPr>
            <p:nvPr/>
          </p:nvPicPr>
          <p:blipFill>
            <a:blip r:embed="rId9"/>
            <a:stretch>
              <a:fillRect/>
            </a:stretch>
          </p:blipFill>
          <p:spPr>
            <a:xfrm>
              <a:off x="693106" y="4267200"/>
              <a:ext cx="3276096" cy="1828800"/>
            </a:xfrm>
            <a:prstGeom prst="rect">
              <a:avLst/>
            </a:prstGeom>
          </p:spPr>
        </p:pic>
        <p:sp>
          <p:nvSpPr>
            <p:cNvPr id="50" name="TextBox 49">
              <a:extLst>
                <a:ext uri="{FF2B5EF4-FFF2-40B4-BE49-F238E27FC236}">
                  <a16:creationId xmlns:a16="http://schemas.microsoft.com/office/drawing/2014/main" id="{E7D0F1EB-28BC-472C-9910-1BB5D2CD0724}"/>
                </a:ext>
              </a:extLst>
            </p:cNvPr>
            <p:cNvSpPr txBox="1"/>
            <p:nvPr/>
          </p:nvSpPr>
          <p:spPr>
            <a:xfrm>
              <a:off x="673314" y="1651169"/>
              <a:ext cx="3048000" cy="646331"/>
            </a:xfrm>
            <a:prstGeom prst="rect">
              <a:avLst/>
            </a:prstGeom>
            <a:noFill/>
          </p:spPr>
          <p:txBody>
            <a:bodyPr wrap="square" rtlCol="0">
              <a:spAutoFit/>
            </a:bodyPr>
            <a:lstStyle/>
            <a:p>
              <a:r>
                <a:rPr lang="en-US">
                  <a:latin typeface="Arial" pitchFamily="34" charset="0"/>
                  <a:cs typeface="Arial" pitchFamily="34" charset="0"/>
                </a:rPr>
                <a:t>Original solution driven by special needs of customer</a:t>
              </a:r>
            </a:p>
          </p:txBody>
        </p:sp>
        <p:pic>
          <p:nvPicPr>
            <p:cNvPr id="10" name="Picture 9">
              <a:extLst>
                <a:ext uri="{FF2B5EF4-FFF2-40B4-BE49-F238E27FC236}">
                  <a16:creationId xmlns:a16="http://schemas.microsoft.com/office/drawing/2014/main" id="{A593D383-39E9-4D97-83F7-AF7050E4E10D}"/>
                </a:ext>
              </a:extLst>
            </p:cNvPr>
            <p:cNvPicPr>
              <a:picLocks noChangeAspect="1"/>
            </p:cNvPicPr>
            <p:nvPr/>
          </p:nvPicPr>
          <p:blipFill>
            <a:blip r:embed="rId10"/>
            <a:stretch>
              <a:fillRect/>
            </a:stretch>
          </p:blipFill>
          <p:spPr>
            <a:xfrm>
              <a:off x="706120" y="2452331"/>
              <a:ext cx="3256280" cy="1828800"/>
            </a:xfrm>
            <a:prstGeom prst="rect">
              <a:avLst/>
            </a:prstGeom>
          </p:spPr>
        </p:pic>
      </p:grpSp>
      <p:sp>
        <p:nvSpPr>
          <p:cNvPr id="52" name="Title 2">
            <a:extLst>
              <a:ext uri="{FF2B5EF4-FFF2-40B4-BE49-F238E27FC236}">
                <a16:creationId xmlns:a16="http://schemas.microsoft.com/office/drawing/2014/main" id="{762CFF97-474C-4F19-9CF0-15E6CD7D5A3D}"/>
              </a:ext>
            </a:extLst>
          </p:cNvPr>
          <p:cNvSpPr>
            <a:spLocks noGrp="1"/>
          </p:cNvSpPr>
          <p:nvPr>
            <p:ph type="title"/>
          </p:nvPr>
        </p:nvSpPr>
        <p:spPr>
          <a:xfrm>
            <a:off x="609602" y="457200"/>
            <a:ext cx="10769600" cy="990600"/>
          </a:xfrm>
        </p:spPr>
        <p:txBody>
          <a:bodyPr/>
          <a:lstStyle/>
          <a:p>
            <a:r>
              <a:rPr lang="en-US"/>
              <a:t>Motivation from Univ of Freiburg Med Res Ctr Project using Multiple MRI Channels</a:t>
            </a:r>
          </a:p>
        </p:txBody>
      </p:sp>
    </p:spTree>
    <p:extLst>
      <p:ext uri="{BB962C8B-B14F-4D97-AF65-F5344CB8AC3E}">
        <p14:creationId xmlns:p14="http://schemas.microsoft.com/office/powerpoint/2010/main" val="261197173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47"/>
                                        </p:tgtEl>
                                        <p:attrNameLst>
                                          <p:attrName>style.visibility</p:attrName>
                                        </p:attrNameLst>
                                      </p:cBhvr>
                                      <p:to>
                                        <p:strVal val="hidden"/>
                                      </p:to>
                                    </p:set>
                                  </p:childTnLst>
                                </p:cTn>
                              </p:par>
                              <p:par>
                                <p:cTn id="11" presetID="1" presetClass="exit"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36"/>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2" presetClass="entr" presetSubtype="2" fill="hold" nodeType="withEffect">
                                  <p:stCondLst>
                                    <p:cond delay="0"/>
                                  </p:stCondLst>
                                  <p:childTnLst>
                                    <p:set>
                                      <p:cBhvr>
                                        <p:cTn id="18" dur="1" fill="hold">
                                          <p:stCondLst>
                                            <p:cond delay="0"/>
                                          </p:stCondLst>
                                        </p:cTn>
                                        <p:tgtEl>
                                          <p:spTgt spid="30"/>
                                        </p:tgtEl>
                                        <p:attrNameLst>
                                          <p:attrName>style.visibility</p:attrName>
                                        </p:attrNameLst>
                                      </p:cBhvr>
                                      <p:to>
                                        <p:strVal val="visible"/>
                                      </p:to>
                                    </p:set>
                                    <p:anim calcmode="lin" valueType="num">
                                      <p:cBhvr additive="base">
                                        <p:cTn id="19" dur="500" fill="hold"/>
                                        <p:tgtEl>
                                          <p:spTgt spid="30"/>
                                        </p:tgtEl>
                                        <p:attrNameLst>
                                          <p:attrName>ppt_x</p:attrName>
                                        </p:attrNameLst>
                                      </p:cBhvr>
                                      <p:tavLst>
                                        <p:tav tm="0">
                                          <p:val>
                                            <p:strVal val="1+#ppt_w/2"/>
                                          </p:val>
                                        </p:tav>
                                        <p:tav tm="100000">
                                          <p:val>
                                            <p:strVal val="#ppt_x"/>
                                          </p:val>
                                        </p:tav>
                                      </p:tavLst>
                                    </p:anim>
                                    <p:anim calcmode="lin" valueType="num">
                                      <p:cBhvr additive="base">
                                        <p:cTn id="20" dur="500" fill="hold"/>
                                        <p:tgtEl>
                                          <p:spTgt spid="30"/>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nodeType="clickEffect">
                                  <p:stCondLst>
                                    <p:cond delay="0"/>
                                  </p:stCondLst>
                                  <p:childTnLst>
                                    <p:set>
                                      <p:cBhvr>
                                        <p:cTn id="24" dur="1" fill="hold">
                                          <p:stCondLst>
                                            <p:cond delay="0"/>
                                          </p:stCondLst>
                                        </p:cTn>
                                        <p:tgtEl>
                                          <p:spTgt spid="30"/>
                                        </p:tgtEl>
                                        <p:attrNameLst>
                                          <p:attrName>style.visibility</p:attrName>
                                        </p:attrNameLst>
                                      </p:cBhvr>
                                      <p:to>
                                        <p:strVal val="hidden"/>
                                      </p:to>
                                    </p:set>
                                  </p:childTnLst>
                                </p:cTn>
                              </p:par>
                              <p:par>
                                <p:cTn id="25" presetID="1" presetClass="entr" presetSubtype="0" fill="hold" nodeType="with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par>
                          <p:cTn id="27" fill="hold">
                            <p:stCondLst>
                              <p:cond delay="0"/>
                            </p:stCondLst>
                            <p:childTnLst>
                              <p:par>
                                <p:cTn id="28" presetID="2" presetClass="entr" presetSubtype="2" fill="hold" nodeType="afterEffect">
                                  <p:stCondLst>
                                    <p:cond delay="0"/>
                                  </p:stCondLst>
                                  <p:childTnLst>
                                    <p:set>
                                      <p:cBhvr>
                                        <p:cTn id="29" dur="1" fill="hold">
                                          <p:stCondLst>
                                            <p:cond delay="0"/>
                                          </p:stCondLst>
                                        </p:cTn>
                                        <p:tgtEl>
                                          <p:spTgt spid="41"/>
                                        </p:tgtEl>
                                        <p:attrNameLst>
                                          <p:attrName>style.visibility</p:attrName>
                                        </p:attrNameLst>
                                      </p:cBhvr>
                                      <p:to>
                                        <p:strVal val="visible"/>
                                      </p:to>
                                    </p:set>
                                    <p:anim calcmode="lin" valueType="num">
                                      <p:cBhvr additive="base">
                                        <p:cTn id="30" dur="500" fill="hold"/>
                                        <p:tgtEl>
                                          <p:spTgt spid="41"/>
                                        </p:tgtEl>
                                        <p:attrNameLst>
                                          <p:attrName>ppt_x</p:attrName>
                                        </p:attrNameLst>
                                      </p:cBhvr>
                                      <p:tavLst>
                                        <p:tav tm="0">
                                          <p:val>
                                            <p:strVal val="1+#ppt_w/2"/>
                                          </p:val>
                                        </p:tav>
                                        <p:tav tm="100000">
                                          <p:val>
                                            <p:strVal val="#ppt_x"/>
                                          </p:val>
                                        </p:tav>
                                      </p:tavLst>
                                    </p:anim>
                                    <p:anim calcmode="lin" valueType="num">
                                      <p:cBhvr additive="base">
                                        <p:cTn id="31" dur="5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6C432975-6C35-42EC-8A2A-53628656B0DB}"/>
              </a:ext>
            </a:extLst>
          </p:cNvPr>
          <p:cNvPicPr>
            <a:picLocks noChangeAspect="1"/>
          </p:cNvPicPr>
          <p:nvPr/>
        </p:nvPicPr>
        <p:blipFill>
          <a:blip r:embed="rId3"/>
          <a:stretch>
            <a:fillRect/>
          </a:stretch>
        </p:blipFill>
        <p:spPr>
          <a:xfrm>
            <a:off x="666773" y="1554112"/>
            <a:ext cx="8020707" cy="4628866"/>
          </a:xfrm>
          <a:prstGeom prst="rect">
            <a:avLst/>
          </a:prstGeom>
        </p:spPr>
      </p:pic>
      <p:sp>
        <p:nvSpPr>
          <p:cNvPr id="2" name="Title 1">
            <a:extLst>
              <a:ext uri="{FF2B5EF4-FFF2-40B4-BE49-F238E27FC236}">
                <a16:creationId xmlns:a16="http://schemas.microsoft.com/office/drawing/2014/main" id="{57CA0CBA-79AB-4E88-AEC8-EDC0EBBB1384}"/>
              </a:ext>
            </a:extLst>
          </p:cNvPr>
          <p:cNvSpPr>
            <a:spLocks noGrp="1"/>
          </p:cNvSpPr>
          <p:nvPr>
            <p:ph type="title"/>
          </p:nvPr>
        </p:nvSpPr>
        <p:spPr/>
        <p:txBody>
          <a:bodyPr/>
          <a:lstStyle/>
          <a:p>
            <a:r>
              <a:rPr lang="en-US"/>
              <a:t>Custom Features Implemented using Experiment Manager</a:t>
            </a:r>
          </a:p>
        </p:txBody>
      </p:sp>
      <p:pic>
        <p:nvPicPr>
          <p:cNvPr id="5" name="Picture 4">
            <a:extLst>
              <a:ext uri="{FF2B5EF4-FFF2-40B4-BE49-F238E27FC236}">
                <a16:creationId xmlns:a16="http://schemas.microsoft.com/office/drawing/2014/main" id="{7897B7E9-C35C-4F43-AE41-E02A48C8D9F5}"/>
              </a:ext>
            </a:extLst>
          </p:cNvPr>
          <p:cNvPicPr>
            <a:picLocks noChangeAspect="1"/>
          </p:cNvPicPr>
          <p:nvPr/>
        </p:nvPicPr>
        <p:blipFill>
          <a:blip r:embed="rId4"/>
          <a:stretch>
            <a:fillRect/>
          </a:stretch>
        </p:blipFill>
        <p:spPr>
          <a:xfrm>
            <a:off x="8713354" y="2932495"/>
            <a:ext cx="2549501" cy="2436089"/>
          </a:xfrm>
          <a:prstGeom prst="rect">
            <a:avLst/>
          </a:prstGeom>
        </p:spPr>
      </p:pic>
      <p:sp>
        <p:nvSpPr>
          <p:cNvPr id="6" name="Speech Bubble: Oval 5">
            <a:extLst>
              <a:ext uri="{FF2B5EF4-FFF2-40B4-BE49-F238E27FC236}">
                <a16:creationId xmlns:a16="http://schemas.microsoft.com/office/drawing/2014/main" id="{15D7FF69-4ECB-4354-B1A5-A7257761D79D}"/>
              </a:ext>
            </a:extLst>
          </p:cNvPr>
          <p:cNvSpPr/>
          <p:nvPr/>
        </p:nvSpPr>
        <p:spPr>
          <a:xfrm>
            <a:off x="9712710" y="1067726"/>
            <a:ext cx="1794312" cy="941502"/>
          </a:xfrm>
          <a:prstGeom prst="wedgeEllipseCallout">
            <a:avLst>
              <a:gd name="adj1" fmla="val -54694"/>
              <a:gd name="adj2" fmla="val 167391"/>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latin typeface="Arial" pitchFamily="34" charset="0"/>
                <a:cs typeface="Arial" pitchFamily="34" charset="0"/>
              </a:rPr>
              <a:t>Variety of Stop Mechanisms</a:t>
            </a:r>
          </a:p>
        </p:txBody>
      </p:sp>
      <p:sp>
        <p:nvSpPr>
          <p:cNvPr id="7" name="Speech Bubble: Oval 6">
            <a:extLst>
              <a:ext uri="{FF2B5EF4-FFF2-40B4-BE49-F238E27FC236}">
                <a16:creationId xmlns:a16="http://schemas.microsoft.com/office/drawing/2014/main" id="{5BC4C6C0-7F84-4E78-AF3D-1B751E9FA68C}"/>
              </a:ext>
            </a:extLst>
          </p:cNvPr>
          <p:cNvSpPr/>
          <p:nvPr/>
        </p:nvSpPr>
        <p:spPr>
          <a:xfrm>
            <a:off x="2189747" y="6002792"/>
            <a:ext cx="1397977" cy="723900"/>
          </a:xfrm>
          <a:prstGeom prst="wedgeEllipseCallout">
            <a:avLst>
              <a:gd name="adj1" fmla="val 37157"/>
              <a:gd name="adj2" fmla="val -164926"/>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latin typeface="Arial" pitchFamily="34" charset="0"/>
                <a:cs typeface="Arial" pitchFamily="34" charset="0"/>
              </a:rPr>
              <a:t>Custom Charts</a:t>
            </a:r>
          </a:p>
        </p:txBody>
      </p:sp>
      <p:sp>
        <p:nvSpPr>
          <p:cNvPr id="8" name="Speech Bubble: Oval 7">
            <a:extLst>
              <a:ext uri="{FF2B5EF4-FFF2-40B4-BE49-F238E27FC236}">
                <a16:creationId xmlns:a16="http://schemas.microsoft.com/office/drawing/2014/main" id="{432014A3-3CF1-44A7-9898-7972358606CC}"/>
              </a:ext>
            </a:extLst>
          </p:cNvPr>
          <p:cNvSpPr/>
          <p:nvPr/>
        </p:nvSpPr>
        <p:spPr>
          <a:xfrm>
            <a:off x="6568668" y="2106660"/>
            <a:ext cx="2057400" cy="723900"/>
          </a:xfrm>
          <a:prstGeom prst="wedgeEllipseCallout">
            <a:avLst>
              <a:gd name="adj1" fmla="val -5064"/>
              <a:gd name="adj2" fmla="val 89812"/>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latin typeface="Arial" pitchFamily="34" charset="0"/>
                <a:cs typeface="Arial" pitchFamily="34" charset="0"/>
              </a:rPr>
              <a:t>Accuracy for Each Class</a:t>
            </a:r>
          </a:p>
        </p:txBody>
      </p:sp>
      <p:sp>
        <p:nvSpPr>
          <p:cNvPr id="9" name="Speech Bubble: Oval 8">
            <a:extLst>
              <a:ext uri="{FF2B5EF4-FFF2-40B4-BE49-F238E27FC236}">
                <a16:creationId xmlns:a16="http://schemas.microsoft.com/office/drawing/2014/main" id="{349CD4DB-A92D-4108-B9F7-DC74213C6C7E}"/>
              </a:ext>
            </a:extLst>
          </p:cNvPr>
          <p:cNvSpPr/>
          <p:nvPr/>
        </p:nvSpPr>
        <p:spPr>
          <a:xfrm>
            <a:off x="8357397" y="5920433"/>
            <a:ext cx="2057400" cy="723900"/>
          </a:xfrm>
          <a:prstGeom prst="wedgeEllipseCallout">
            <a:avLst>
              <a:gd name="adj1" fmla="val 7313"/>
              <a:gd name="adj2" fmla="val -13403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latin typeface="Arial" pitchFamily="34" charset="0"/>
                <a:cs typeface="Arial" pitchFamily="34" charset="0"/>
              </a:rPr>
              <a:t>Real-time Validation Montage</a:t>
            </a:r>
          </a:p>
        </p:txBody>
      </p:sp>
      <p:sp>
        <p:nvSpPr>
          <p:cNvPr id="10" name="Speech Bubble: Oval 9">
            <a:extLst>
              <a:ext uri="{FF2B5EF4-FFF2-40B4-BE49-F238E27FC236}">
                <a16:creationId xmlns:a16="http://schemas.microsoft.com/office/drawing/2014/main" id="{773A92D6-525E-4205-9AB0-4C3093271681}"/>
              </a:ext>
            </a:extLst>
          </p:cNvPr>
          <p:cNvSpPr/>
          <p:nvPr/>
        </p:nvSpPr>
        <p:spPr>
          <a:xfrm>
            <a:off x="1831113" y="2468610"/>
            <a:ext cx="2177902" cy="608360"/>
          </a:xfrm>
          <a:prstGeom prst="wedgeEllipseCallout">
            <a:avLst>
              <a:gd name="adj1" fmla="val -27831"/>
              <a:gd name="adj2" fmla="val 6612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latin typeface="Arial" pitchFamily="34" charset="0"/>
                <a:cs typeface="Arial" pitchFamily="34" charset="0"/>
              </a:rPr>
              <a:t>Multiple Status  Messages</a:t>
            </a:r>
          </a:p>
        </p:txBody>
      </p:sp>
      <p:sp>
        <p:nvSpPr>
          <p:cNvPr id="11" name="Speech Bubble: Oval 10">
            <a:extLst>
              <a:ext uri="{FF2B5EF4-FFF2-40B4-BE49-F238E27FC236}">
                <a16:creationId xmlns:a16="http://schemas.microsoft.com/office/drawing/2014/main" id="{470F776B-ED5D-4414-A626-0D616F3DB52D}"/>
              </a:ext>
            </a:extLst>
          </p:cNvPr>
          <p:cNvSpPr/>
          <p:nvPr/>
        </p:nvSpPr>
        <p:spPr>
          <a:xfrm>
            <a:off x="10427841" y="2115752"/>
            <a:ext cx="1496572" cy="646495"/>
          </a:xfrm>
          <a:prstGeom prst="wedgeEllipseCallout">
            <a:avLst>
              <a:gd name="adj1" fmla="val -72985"/>
              <a:gd name="adj2" fmla="val 213664"/>
            </a:avLst>
          </a:prstGeom>
          <a:no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a:solidFill>
                  <a:schemeClr val="tx1"/>
                </a:solidFill>
                <a:latin typeface="Arial" pitchFamily="34" charset="0"/>
                <a:cs typeface="Arial" pitchFamily="34" charset="0"/>
              </a:rPr>
              <a:t>Select Validation Row for Current Visual</a:t>
            </a:r>
          </a:p>
        </p:txBody>
      </p:sp>
      <p:sp>
        <p:nvSpPr>
          <p:cNvPr id="12" name="Speech Bubble: Oval 11">
            <a:extLst>
              <a:ext uri="{FF2B5EF4-FFF2-40B4-BE49-F238E27FC236}">
                <a16:creationId xmlns:a16="http://schemas.microsoft.com/office/drawing/2014/main" id="{F597A53A-8685-4D24-8A23-6C48974BF0C1}"/>
              </a:ext>
            </a:extLst>
          </p:cNvPr>
          <p:cNvSpPr/>
          <p:nvPr/>
        </p:nvSpPr>
        <p:spPr>
          <a:xfrm>
            <a:off x="-248783" y="3840573"/>
            <a:ext cx="3429000" cy="1205611"/>
          </a:xfrm>
          <a:prstGeom prst="wedgeEllipseCallout">
            <a:avLst>
              <a:gd name="adj1" fmla="val 51890"/>
              <a:gd name="adj2" fmla="val -65060"/>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latin typeface="Arial" pitchFamily="34" charset="0"/>
                <a:cs typeface="Arial" pitchFamily="34" charset="0"/>
              </a:rPr>
              <a:t>Virtual </a:t>
            </a:r>
            <a:r>
              <a:rPr lang="en-US" sz="1400" b="1" err="1">
                <a:solidFill>
                  <a:schemeClr val="tx1"/>
                </a:solidFill>
                <a:latin typeface="Arial" pitchFamily="34" charset="0"/>
                <a:cs typeface="Arial" pitchFamily="34" charset="0"/>
              </a:rPr>
              <a:t>MiniBatch</a:t>
            </a:r>
            <a:r>
              <a:rPr lang="en-US" sz="1400" b="1">
                <a:solidFill>
                  <a:schemeClr val="tx1"/>
                </a:solidFill>
                <a:latin typeface="Arial" pitchFamily="34" charset="0"/>
                <a:cs typeface="Arial" pitchFamily="34" charset="0"/>
              </a:rPr>
              <a:t> Size = 4*single pass </a:t>
            </a:r>
            <a:r>
              <a:rPr lang="en-US" sz="1400" b="1" err="1">
                <a:solidFill>
                  <a:schemeClr val="tx1"/>
                </a:solidFill>
                <a:latin typeface="Arial" pitchFamily="34" charset="0"/>
                <a:cs typeface="Arial" pitchFamily="34" charset="0"/>
              </a:rPr>
              <a:t>MiniBatch</a:t>
            </a:r>
            <a:r>
              <a:rPr lang="en-US" sz="1400" b="1">
                <a:solidFill>
                  <a:schemeClr val="tx1"/>
                </a:solidFill>
                <a:latin typeface="Arial" pitchFamily="34" charset="0"/>
                <a:cs typeface="Arial" pitchFamily="34" charset="0"/>
              </a:rPr>
              <a:t> size </a:t>
            </a:r>
            <a:br>
              <a:rPr lang="en-US" sz="1400" b="1">
                <a:solidFill>
                  <a:schemeClr val="tx1"/>
                </a:solidFill>
                <a:latin typeface="Arial" pitchFamily="34" charset="0"/>
                <a:cs typeface="Arial" pitchFamily="34" charset="0"/>
              </a:rPr>
            </a:br>
            <a:r>
              <a:rPr lang="en-US" sz="1400" b="1">
                <a:solidFill>
                  <a:schemeClr val="tx1"/>
                </a:solidFill>
                <a:latin typeface="Arial" pitchFamily="34" charset="0"/>
                <a:cs typeface="Arial" pitchFamily="34" charset="0"/>
              </a:rPr>
              <a:t>(using sub iterations)</a:t>
            </a:r>
          </a:p>
        </p:txBody>
      </p:sp>
      <p:sp>
        <p:nvSpPr>
          <p:cNvPr id="13" name="Speech Bubble: Oval 12">
            <a:extLst>
              <a:ext uri="{FF2B5EF4-FFF2-40B4-BE49-F238E27FC236}">
                <a16:creationId xmlns:a16="http://schemas.microsoft.com/office/drawing/2014/main" id="{DE8D6454-1408-4AF9-BF6B-B69BA09C3AAC}"/>
              </a:ext>
            </a:extLst>
          </p:cNvPr>
          <p:cNvSpPr/>
          <p:nvPr/>
        </p:nvSpPr>
        <p:spPr>
          <a:xfrm>
            <a:off x="10252491" y="5098457"/>
            <a:ext cx="1737976" cy="1084521"/>
          </a:xfrm>
          <a:prstGeom prst="wedgeEllipseCallout">
            <a:avLst>
              <a:gd name="adj1" fmla="val -55296"/>
              <a:gd name="adj2" fmla="val -64132"/>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b="1">
                <a:solidFill>
                  <a:schemeClr val="tx1"/>
                </a:solidFill>
                <a:latin typeface="Arial" pitchFamily="34" charset="0"/>
                <a:cs typeface="Arial" pitchFamily="34" charset="0"/>
              </a:rPr>
              <a:t>Overlaid Prediction (66% max) on Truth (33% max).  Sum is 99% if equal</a:t>
            </a:r>
          </a:p>
        </p:txBody>
      </p:sp>
      <p:sp>
        <p:nvSpPr>
          <p:cNvPr id="17" name="TextBox 16">
            <a:extLst>
              <a:ext uri="{FF2B5EF4-FFF2-40B4-BE49-F238E27FC236}">
                <a16:creationId xmlns:a16="http://schemas.microsoft.com/office/drawing/2014/main" id="{25E8CD71-B6AC-4F45-9D32-B9B156F4B21D}"/>
              </a:ext>
            </a:extLst>
          </p:cNvPr>
          <p:cNvSpPr txBox="1"/>
          <p:nvPr/>
        </p:nvSpPr>
        <p:spPr>
          <a:xfrm>
            <a:off x="8649992" y="2532385"/>
            <a:ext cx="1737976" cy="400110"/>
          </a:xfrm>
          <a:prstGeom prst="rect">
            <a:avLst/>
          </a:prstGeom>
          <a:noFill/>
        </p:spPr>
        <p:txBody>
          <a:bodyPr wrap="none" rtlCol="0">
            <a:spAutoFit/>
          </a:bodyPr>
          <a:lstStyle/>
          <a:p>
            <a:r>
              <a:rPr lang="en-US" sz="2000">
                <a:latin typeface="Arial" pitchFamily="34" charset="0"/>
                <a:cs typeface="Arial" pitchFamily="34" charset="0"/>
              </a:rPr>
              <a:t>Secondary UI</a:t>
            </a:r>
          </a:p>
        </p:txBody>
      </p:sp>
    </p:spTree>
    <p:extLst>
      <p:ext uri="{BB962C8B-B14F-4D97-AF65-F5344CB8AC3E}">
        <p14:creationId xmlns:p14="http://schemas.microsoft.com/office/powerpoint/2010/main" val="306698605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animBg="1"/>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A10E19-89A2-44C7-9451-7805E2A53930}"/>
              </a:ext>
            </a:extLst>
          </p:cNvPr>
          <p:cNvSpPr>
            <a:spLocks noGrp="1"/>
          </p:cNvSpPr>
          <p:nvPr>
            <p:ph type="title"/>
          </p:nvPr>
        </p:nvSpPr>
        <p:spPr/>
        <p:txBody>
          <a:bodyPr/>
          <a:lstStyle/>
          <a:p>
            <a:r>
              <a:rPr lang="en-US"/>
              <a:t>Experiment Setup Panel</a:t>
            </a:r>
          </a:p>
        </p:txBody>
      </p:sp>
      <p:pic>
        <p:nvPicPr>
          <p:cNvPr id="7" name="Picture 6">
            <a:extLst>
              <a:ext uri="{FF2B5EF4-FFF2-40B4-BE49-F238E27FC236}">
                <a16:creationId xmlns:a16="http://schemas.microsoft.com/office/drawing/2014/main" id="{1181BBE4-48B3-4B55-9F18-3664CB8AC588}"/>
              </a:ext>
            </a:extLst>
          </p:cNvPr>
          <p:cNvPicPr>
            <a:picLocks noChangeAspect="1"/>
          </p:cNvPicPr>
          <p:nvPr/>
        </p:nvPicPr>
        <p:blipFill>
          <a:blip r:embed="rId3"/>
          <a:stretch>
            <a:fillRect/>
          </a:stretch>
        </p:blipFill>
        <p:spPr>
          <a:xfrm>
            <a:off x="812798" y="1350738"/>
            <a:ext cx="6990828" cy="5027650"/>
          </a:xfrm>
          <a:prstGeom prst="rect">
            <a:avLst/>
          </a:prstGeom>
        </p:spPr>
      </p:pic>
      <p:sp>
        <p:nvSpPr>
          <p:cNvPr id="8" name="Speech Bubble: Oval 7">
            <a:extLst>
              <a:ext uri="{FF2B5EF4-FFF2-40B4-BE49-F238E27FC236}">
                <a16:creationId xmlns:a16="http://schemas.microsoft.com/office/drawing/2014/main" id="{0BA02F52-BDF5-4B78-A790-A84C58146E8A}"/>
              </a:ext>
            </a:extLst>
          </p:cNvPr>
          <p:cNvSpPr/>
          <p:nvPr/>
        </p:nvSpPr>
        <p:spPr>
          <a:xfrm>
            <a:off x="4308212" y="2439020"/>
            <a:ext cx="2451476" cy="1425543"/>
          </a:xfrm>
          <a:prstGeom prst="wedgeEllipseCallout">
            <a:avLst>
              <a:gd name="adj1" fmla="val -21797"/>
              <a:gd name="adj2" fmla="val 77449"/>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latin typeface="Arial" pitchFamily="34" charset="0"/>
                <a:cs typeface="Arial" pitchFamily="34" charset="0"/>
              </a:rPr>
              <a:t>String Array to Group Dynamic Parameters per trial</a:t>
            </a:r>
          </a:p>
        </p:txBody>
      </p:sp>
      <p:sp>
        <p:nvSpPr>
          <p:cNvPr id="9" name="Speech Bubble: Oval 8">
            <a:extLst>
              <a:ext uri="{FF2B5EF4-FFF2-40B4-BE49-F238E27FC236}">
                <a16:creationId xmlns:a16="http://schemas.microsoft.com/office/drawing/2014/main" id="{F7857464-861D-436B-85AD-339662131F40}"/>
              </a:ext>
            </a:extLst>
          </p:cNvPr>
          <p:cNvSpPr/>
          <p:nvPr/>
        </p:nvSpPr>
        <p:spPr>
          <a:xfrm>
            <a:off x="6577888" y="2487551"/>
            <a:ext cx="3328112" cy="789050"/>
          </a:xfrm>
          <a:prstGeom prst="wedgeEllipseCallout">
            <a:avLst>
              <a:gd name="adj1" fmla="val -91266"/>
              <a:gd name="adj2" fmla="val 164973"/>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latin typeface="Arial" pitchFamily="34" charset="0"/>
                <a:cs typeface="Arial" pitchFamily="34" charset="0"/>
              </a:rPr>
              <a:t>“&lt;channel&gt; &lt;trial num&gt;”</a:t>
            </a:r>
          </a:p>
          <a:p>
            <a:pPr algn="ctr"/>
            <a:r>
              <a:rPr lang="en-US" sz="1400" b="1">
                <a:solidFill>
                  <a:schemeClr val="tx1"/>
                </a:solidFill>
                <a:latin typeface="Arial" pitchFamily="34" charset="0"/>
                <a:cs typeface="Arial" pitchFamily="34" charset="0"/>
              </a:rPr>
              <a:t>(0=none)</a:t>
            </a:r>
          </a:p>
        </p:txBody>
      </p:sp>
      <p:sp>
        <p:nvSpPr>
          <p:cNvPr id="10" name="Left Brace 9">
            <a:extLst>
              <a:ext uri="{FF2B5EF4-FFF2-40B4-BE49-F238E27FC236}">
                <a16:creationId xmlns:a16="http://schemas.microsoft.com/office/drawing/2014/main" id="{1CF0B368-3B93-4C56-B59D-1F08B1413AEA}"/>
              </a:ext>
            </a:extLst>
          </p:cNvPr>
          <p:cNvSpPr/>
          <p:nvPr/>
        </p:nvSpPr>
        <p:spPr>
          <a:xfrm flipH="1">
            <a:off x="7162650" y="4419600"/>
            <a:ext cx="609600" cy="685800"/>
          </a:xfrm>
          <a:prstGeom prst="leftBrace">
            <a:avLst/>
          </a:prstGeom>
          <a:ln w="9525">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Speech Bubble: Oval 10">
            <a:extLst>
              <a:ext uri="{FF2B5EF4-FFF2-40B4-BE49-F238E27FC236}">
                <a16:creationId xmlns:a16="http://schemas.microsoft.com/office/drawing/2014/main" id="{875BD74D-F298-409A-A3BA-59984C9E403D}"/>
              </a:ext>
            </a:extLst>
          </p:cNvPr>
          <p:cNvSpPr/>
          <p:nvPr/>
        </p:nvSpPr>
        <p:spPr>
          <a:xfrm>
            <a:off x="8040159" y="4209170"/>
            <a:ext cx="2199496" cy="1131872"/>
          </a:xfrm>
          <a:prstGeom prst="wedgeEllipseCallout">
            <a:avLst>
              <a:gd name="adj1" fmla="val -64034"/>
              <a:gd name="adj2" fmla="val 1042"/>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tx1"/>
                </a:solidFill>
                <a:latin typeface="Arial" pitchFamily="34" charset="0"/>
                <a:cs typeface="Arial" pitchFamily="34" charset="0"/>
              </a:rPr>
              <a:t>Static parameters for all trials</a:t>
            </a:r>
          </a:p>
        </p:txBody>
      </p:sp>
    </p:spTree>
    <p:extLst>
      <p:ext uri="{BB962C8B-B14F-4D97-AF65-F5344CB8AC3E}">
        <p14:creationId xmlns:p14="http://schemas.microsoft.com/office/powerpoint/2010/main" val="426524427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03E75-71A5-4D95-B48F-7C2B8E4EB80F}"/>
              </a:ext>
            </a:extLst>
          </p:cNvPr>
          <p:cNvSpPr>
            <a:spLocks noGrp="1"/>
          </p:cNvSpPr>
          <p:nvPr>
            <p:ph type="title"/>
          </p:nvPr>
        </p:nvSpPr>
        <p:spPr/>
        <p:txBody>
          <a:bodyPr/>
          <a:lstStyle/>
          <a:p>
            <a:r>
              <a:rPr lang="en-US"/>
              <a:t>Summary</a:t>
            </a:r>
          </a:p>
        </p:txBody>
      </p:sp>
      <p:sp>
        <p:nvSpPr>
          <p:cNvPr id="3" name="Content Placeholder 2">
            <a:extLst>
              <a:ext uri="{FF2B5EF4-FFF2-40B4-BE49-F238E27FC236}">
                <a16:creationId xmlns:a16="http://schemas.microsoft.com/office/drawing/2014/main" id="{BA6C91B9-C917-472B-A072-3C7DB189F3E3}"/>
              </a:ext>
            </a:extLst>
          </p:cNvPr>
          <p:cNvSpPr>
            <a:spLocks noGrp="1"/>
          </p:cNvSpPr>
          <p:nvPr>
            <p:ph idx="1"/>
          </p:nvPr>
        </p:nvSpPr>
        <p:spPr/>
        <p:txBody>
          <a:bodyPr/>
          <a:lstStyle/>
          <a:p>
            <a:r>
              <a:rPr lang="en-US"/>
              <a:t>My Custom UI took 1-Week versus 1-Day with Experiment Manager</a:t>
            </a:r>
          </a:p>
          <a:p>
            <a:r>
              <a:rPr lang="en-US"/>
              <a:t>In addition, I gained the Experiment and Results Management Features</a:t>
            </a:r>
          </a:p>
          <a:p>
            <a:r>
              <a:rPr lang="en-US"/>
              <a:t>The next step will be to show this to my customer when they have access to R2021a</a:t>
            </a:r>
          </a:p>
          <a:p>
            <a:endParaRPr lang="en-US"/>
          </a:p>
        </p:txBody>
      </p:sp>
    </p:spTree>
    <p:extLst>
      <p:ext uri="{BB962C8B-B14F-4D97-AF65-F5344CB8AC3E}">
        <p14:creationId xmlns:p14="http://schemas.microsoft.com/office/powerpoint/2010/main" val="411987407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 name="ARTICULATE_SLIDE_COUNT" val="11"/>
</p:tagLst>
</file>

<file path=ppt/theme/theme1.xml><?xml version="1.0" encoding="utf-8"?>
<a:theme xmlns:a="http://schemas.openxmlformats.org/drawingml/2006/main" name="MW_Confidential_widescreen">
  <a:themeElements>
    <a:clrScheme name="MW_Confidential_widescreen">
      <a:dk1>
        <a:srgbClr val="000000"/>
      </a:dk1>
      <a:lt1>
        <a:srgbClr val="FFFFFF"/>
      </a:lt1>
      <a:dk2>
        <a:srgbClr val="A7A7A7"/>
      </a:dk2>
      <a:lt2>
        <a:srgbClr val="535353"/>
      </a:lt2>
      <a:accent1>
        <a:srgbClr val="95B3D7"/>
      </a:accent1>
      <a:accent2>
        <a:srgbClr val="781414"/>
      </a:accent2>
      <a:accent3>
        <a:srgbClr val="697819"/>
      </a:accent3>
      <a:accent4>
        <a:srgbClr val="D27809"/>
      </a:accent4>
      <a:accent5>
        <a:srgbClr val="BFBFBF"/>
      </a:accent5>
      <a:accent6>
        <a:srgbClr val="E5DD9F"/>
      </a:accent6>
      <a:hlink>
        <a:srgbClr val="0000FF"/>
      </a:hlink>
      <a:folHlink>
        <a:srgbClr val="FF00FF"/>
      </a:folHlink>
    </a:clrScheme>
    <a:fontScheme name="MW_Confidential_widescreen">
      <a:majorFont>
        <a:latin typeface="Calibri"/>
        <a:ea typeface="Calibri"/>
        <a:cs typeface="Calibri"/>
      </a:majorFont>
      <a:minorFont>
        <a:latin typeface="Helvetica"/>
        <a:ea typeface="Helvetica"/>
        <a:cs typeface="Helvetica"/>
      </a:minorFont>
    </a:fontScheme>
    <a:fmtScheme name="MW_Confidential_widescree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W_Confidential_widescreen">
  <a:themeElements>
    <a:clrScheme name="MW_Confidential_widescreen">
      <a:dk1>
        <a:srgbClr val="000000"/>
      </a:dk1>
      <a:lt1>
        <a:srgbClr val="FFFFFF"/>
      </a:lt1>
      <a:dk2>
        <a:srgbClr val="A7A7A7"/>
      </a:dk2>
      <a:lt2>
        <a:srgbClr val="535353"/>
      </a:lt2>
      <a:accent1>
        <a:srgbClr val="95B3D7"/>
      </a:accent1>
      <a:accent2>
        <a:srgbClr val="781414"/>
      </a:accent2>
      <a:accent3>
        <a:srgbClr val="697819"/>
      </a:accent3>
      <a:accent4>
        <a:srgbClr val="D27809"/>
      </a:accent4>
      <a:accent5>
        <a:srgbClr val="BFBFBF"/>
      </a:accent5>
      <a:accent6>
        <a:srgbClr val="E5DD9F"/>
      </a:accent6>
      <a:hlink>
        <a:srgbClr val="0000FF"/>
      </a:hlink>
      <a:folHlink>
        <a:srgbClr val="FF00FF"/>
      </a:folHlink>
    </a:clrScheme>
    <a:fontScheme name="MW_Confidential_widescreen">
      <a:majorFont>
        <a:latin typeface="Calibri"/>
        <a:ea typeface="Calibri"/>
        <a:cs typeface="Calibri"/>
      </a:majorFont>
      <a:minorFont>
        <a:latin typeface="Helvetica"/>
        <a:ea typeface="Helvetica"/>
        <a:cs typeface="Helvetica"/>
      </a:minorFont>
    </a:fontScheme>
    <a:fmtScheme name="MW_Confidential_widescreen">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Arial"/>
            <a:ea typeface="Arial"/>
            <a:cs typeface="Arial"/>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849E6C8D9EB5C240A18821361A059B32" ma:contentTypeVersion="13" ma:contentTypeDescription="Create a new document." ma:contentTypeScope="" ma:versionID="24d74cecc586fbad63b030e32a105c8b">
  <xsd:schema xmlns:xsd="http://www.w3.org/2001/XMLSchema" xmlns:xs="http://www.w3.org/2001/XMLSchema" xmlns:p="http://schemas.microsoft.com/office/2006/metadata/properties" xmlns:ns3="564a3ec2-6573-47c4-b9f1-b3348015fabc" xmlns:ns4="a1ef0d92-236c-4e1f-941d-e34880ea6a78" targetNamespace="http://schemas.microsoft.com/office/2006/metadata/properties" ma:root="true" ma:fieldsID="9d010ef88b53ff9484a8f7fc1659d475" ns3:_="" ns4:_="">
    <xsd:import namespace="564a3ec2-6573-47c4-b9f1-b3348015fabc"/>
    <xsd:import namespace="a1ef0d92-236c-4e1f-941d-e34880ea6a78"/>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DateTaken" minOccurs="0"/>
                <xsd:element ref="ns4:MediaServiceGenerationTime" minOccurs="0"/>
                <xsd:element ref="ns4:MediaServiceEventHashCode" minOccurs="0"/>
                <xsd:element ref="ns4:MediaServiceAutoKeyPoints" minOccurs="0"/>
                <xsd:element ref="ns4:MediaServiceKeyPoints"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64a3ec2-6573-47c4-b9f1-b3348015fabc"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a1ef0d92-236c-4e1f-941d-e34880ea6a78"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1AA45A-19A6-48D7-B0FE-E987DDB81854}">
  <ds:schemaRefs>
    <ds:schemaRef ds:uri="http://schemas.microsoft.com/sharepoint/v3/contenttype/forms"/>
  </ds:schemaRefs>
</ds:datastoreItem>
</file>

<file path=customXml/itemProps2.xml><?xml version="1.0" encoding="utf-8"?>
<ds:datastoreItem xmlns:ds="http://schemas.openxmlformats.org/officeDocument/2006/customXml" ds:itemID="{F3377748-3FA4-446D-AD64-8D6E5521C7E9}">
  <ds:schemaRefs>
    <ds:schemaRef ds:uri="a1ef0d92-236c-4e1f-941d-e34880ea6a78"/>
    <ds:schemaRef ds:uri="http://purl.org/dc/elements/1.1/"/>
    <ds:schemaRef ds:uri="http://schemas.microsoft.com/office/2006/metadata/properties"/>
    <ds:schemaRef ds:uri="http://purl.org/dc/terms/"/>
    <ds:schemaRef ds:uri="564a3ec2-6573-47c4-b9f1-b3348015fabc"/>
    <ds:schemaRef ds:uri="http://schemas.microsoft.com/office/2006/documentManagement/types"/>
    <ds:schemaRef ds:uri="http://purl.org/dc/dcmitype/"/>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B7A8A66F-5FED-4478-8154-50D3E99B8AF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64a3ec2-6573-47c4-b9f1-b3348015fabc"/>
    <ds:schemaRef ds:uri="a1ef0d92-236c-4e1f-941d-e34880ea6a7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24</TotalTime>
  <Words>770</Words>
  <Application>Microsoft Office PowerPoint</Application>
  <PresentationFormat>Widescreen</PresentationFormat>
  <Paragraphs>48</Paragraphs>
  <Slides>5</Slides>
  <Notes>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vt:i4>
      </vt:variant>
    </vt:vector>
  </HeadingPairs>
  <TitlesOfParts>
    <vt:vector size="11" baseType="lpstr">
      <vt:lpstr>Arial</vt:lpstr>
      <vt:lpstr>Calibri</vt:lpstr>
      <vt:lpstr>Courier New</vt:lpstr>
      <vt:lpstr>Helvetica</vt:lpstr>
      <vt:lpstr>Wingdings</vt:lpstr>
      <vt:lpstr>MW_Confidential_widescreen</vt:lpstr>
      <vt:lpstr>Experiment Mgr Example with Custom Training Loop and UI based on the 3D Brain Segmentation Example</vt:lpstr>
      <vt:lpstr>Motivation from Univ of Freiburg Med Res Ctr Project using Multiple MRI Channels</vt:lpstr>
      <vt:lpstr>Custom Features Implemented using Experiment Manager</vt:lpstr>
      <vt:lpstr>Experiment Setup Panel</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Rhonda Caira</dc:creator>
  <cp:lastModifiedBy>Arnie Berlin</cp:lastModifiedBy>
  <cp:revision>2</cp:revision>
  <dcterms:modified xsi:type="dcterms:W3CDTF">2021-04-15T18:35:52Z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0x010100849E6C8D9EB5C240A18821361A059B32</vt:lpwstr>
  </property>
  <property fmtid="{D5CDD505-2E9C-101B-9397-08002B2CF9AE}" pid="3" name="ArticulateGUID">
    <vt:lpwstr>CDBC9A2D-7BD9-4044-BC06-495E2A97EC60</vt:lpwstr>
  </property>
  <property fmtid="{D5CDD505-2E9C-101B-9397-08002B2CF9AE}" pid="4" name="ArticulatePath">
    <vt:lpwstr>https://mathworks.sharepoint.com/sites/TrainingServices/TrainingInside/FTD/projects/ko/2021/Shared Documents/2. Project Support/Content Development (SE)/Session Support Docs/Content Presentation Template/2021 SKO Session Presentation Template</vt:lpwstr>
  </property>
</Properties>
</file>

<file path=docProps/thumbnail.jpeg>
</file>